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sldIdLst>
    <p:sldId id="1466" r:id="rId2"/>
    <p:sldId id="1101" r:id="rId3"/>
    <p:sldId id="1387" r:id="rId4"/>
    <p:sldId id="1485" r:id="rId5"/>
    <p:sldId id="1477" r:id="rId6"/>
    <p:sldId id="1115" r:id="rId7"/>
    <p:sldId id="1116" r:id="rId8"/>
    <p:sldId id="1117" r:id="rId9"/>
    <p:sldId id="1356" r:id="rId10"/>
    <p:sldId id="1357" r:id="rId11"/>
    <p:sldId id="1359" r:id="rId12"/>
    <p:sldId id="1475" r:id="rId13"/>
    <p:sldId id="1385" r:id="rId14"/>
    <p:sldId id="1358" r:id="rId15"/>
    <p:sldId id="1109" r:id="rId16"/>
    <p:sldId id="1361" r:id="rId17"/>
    <p:sldId id="1478" r:id="rId18"/>
    <p:sldId id="1479" r:id="rId19"/>
    <p:sldId id="1471" r:id="rId20"/>
    <p:sldId id="1140" r:id="rId21"/>
    <p:sldId id="1142" r:id="rId22"/>
    <p:sldId id="1143" r:id="rId23"/>
    <p:sldId id="1110" r:id="rId24"/>
    <p:sldId id="1472" r:id="rId25"/>
    <p:sldId id="1473" r:id="rId26"/>
    <p:sldId id="1474" r:id="rId27"/>
    <p:sldId id="1124" r:id="rId28"/>
    <p:sldId id="1126" r:id="rId29"/>
    <p:sldId id="1125" r:id="rId30"/>
    <p:sldId id="1127" r:id="rId31"/>
    <p:sldId id="1128" r:id="rId32"/>
    <p:sldId id="1463" r:id="rId33"/>
    <p:sldId id="1464" r:id="rId34"/>
    <p:sldId id="1134" r:id="rId35"/>
    <p:sldId id="1167" r:id="rId36"/>
    <p:sldId id="1168" r:id="rId37"/>
    <p:sldId id="1171" r:id="rId38"/>
    <p:sldId id="1172" r:id="rId39"/>
    <p:sldId id="1173" r:id="rId40"/>
    <p:sldId id="1174" r:id="rId41"/>
    <p:sldId id="1175" r:id="rId42"/>
    <p:sldId id="1176" r:id="rId43"/>
    <p:sldId id="1240" r:id="rId44"/>
  </p:sldIdLst>
  <p:sldSz cx="9144000" cy="5143500" type="screen16x9"/>
  <p:notesSz cx="7104063" cy="10234613"/>
  <p:embeddedFontLst>
    <p:embeddedFont>
      <p:font typeface="Biome" panose="020B0503030204020804" pitchFamily="34" charset="0"/>
      <p:regular r:id="rId46"/>
      <p:italic r:id="rId47"/>
    </p:embeddedFon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Elephant" panose="02020904090505020303" pitchFamily="18" charset="0"/>
      <p:regular r:id="rId52"/>
      <p:italic r:id="rId53"/>
    </p:embeddedFont>
    <p:embeddedFont>
      <p:font typeface="Haettenschweiler" panose="020B0706040902060204" pitchFamily="34" charset="0"/>
      <p:regular r:id="rId54"/>
    </p:embeddedFont>
    <p:embeddedFont>
      <p:font typeface="Mistral" panose="02000000000000000000" pitchFamily="2" charset="0"/>
      <p:regular r:id="rId5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fam EaD" initials="e" lastIdx="6" clrIdx="0"/>
  <p:cmAuthor id="1" name="MARIO SOBRAL" initials="M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B78"/>
    <a:srgbClr val="960000"/>
    <a:srgbClr val="D60000"/>
    <a:srgbClr val="37BE12"/>
    <a:srgbClr val="FC7943"/>
    <a:srgbClr val="1F8969"/>
    <a:srgbClr val="800000"/>
    <a:srgbClr val="D5D5D5"/>
    <a:srgbClr val="104837"/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2743" autoAdjust="0"/>
  </p:normalViewPr>
  <p:slideViewPr>
    <p:cSldViewPr>
      <p:cViewPr varScale="1">
        <p:scale>
          <a:sx n="89" d="100"/>
          <a:sy n="89" d="100"/>
        </p:scale>
        <p:origin x="109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font" Target="fonts/font2.fntdata" /><Relationship Id="rId50" Type="http://schemas.openxmlformats.org/officeDocument/2006/relationships/font" Target="fonts/font5.fntdata" /><Relationship Id="rId55" Type="http://schemas.openxmlformats.org/officeDocument/2006/relationships/font" Target="fonts/font10.fntdata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font" Target="fonts/font1.fntdata" /><Relationship Id="rId59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54" Type="http://schemas.openxmlformats.org/officeDocument/2006/relationships/font" Target="fonts/font9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notesMaster" Target="notesMasters/notesMaster1.xml" /><Relationship Id="rId53" Type="http://schemas.openxmlformats.org/officeDocument/2006/relationships/font" Target="fonts/font8.fntdata" /><Relationship Id="rId58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font" Target="fonts/font4.fntdata" /><Relationship Id="rId57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font" Target="fonts/font7.fntdata" /><Relationship Id="rId6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font" Target="fonts/font3.fntdata" /><Relationship Id="rId56" Type="http://schemas.openxmlformats.org/officeDocument/2006/relationships/commentAuthors" Target="commentAuthors.xml" /><Relationship Id="rId8" Type="http://schemas.openxmlformats.org/officeDocument/2006/relationships/slide" Target="slides/slide7.xml" /><Relationship Id="rId51" Type="http://schemas.openxmlformats.org/officeDocument/2006/relationships/font" Target="fonts/font6.fntdata" /><Relationship Id="rId3" Type="http://schemas.openxmlformats.org/officeDocument/2006/relationships/slide" Target="slides/slide2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F910675E-D41E-4B69-A306-2796AAD1ADB8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63954DE-8BB3-4487-9075-70D6540992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1157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 /><Relationship Id="rId1" Type="http://schemas.openxmlformats.org/officeDocument/2006/relationships/notesMaster" Target="../notesMasters/notesMaster1.xml" 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 /><Relationship Id="rId1" Type="http://schemas.openxmlformats.org/officeDocument/2006/relationships/notesMaster" Target="../notesMasters/notesMaster1.xml" 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 /><Relationship Id="rId1" Type="http://schemas.openxmlformats.org/officeDocument/2006/relationships/notesMaster" Target="../notesMasters/notesMaster1.xml" 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 /><Relationship Id="rId1" Type="http://schemas.openxmlformats.org/officeDocument/2006/relationships/notesMaster" Target="../notesMasters/notesMaster1.xml" 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 /><Relationship Id="rId1" Type="http://schemas.openxmlformats.org/officeDocument/2006/relationships/notesMaster" Target="../notesMasters/notesMaster1.xml" 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 /><Relationship Id="rId1" Type="http://schemas.openxmlformats.org/officeDocument/2006/relationships/notesMaster" Target="../notesMasters/notesMaster1.xml" 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 /><Relationship Id="rId1" Type="http://schemas.openxmlformats.org/officeDocument/2006/relationships/notesMaster" Target="../notesMasters/notesMaster1.xml" 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 /><Relationship Id="rId1" Type="http://schemas.openxmlformats.org/officeDocument/2006/relationships/notesMaster" Target="../notesMasters/notesMaster1.xml" 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 /><Relationship Id="rId1" Type="http://schemas.openxmlformats.org/officeDocument/2006/relationships/notesMaster" Target="../notesMasters/notesMaster1.xml" 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 /><Relationship Id="rId1" Type="http://schemas.openxmlformats.org/officeDocument/2006/relationships/notesMaster" Target="../notesMasters/notesMaster1.xml" 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DESCANSO DE TELA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954DE-8BB3-4487-9075-70D654099272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1084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10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9158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11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6141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12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3349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13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1042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14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525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15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9736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16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244790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17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9939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18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24343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19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9891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513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20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37194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21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44772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22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6590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23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5751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24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79207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25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76947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26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917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27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636261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28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21997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29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9433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52258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30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6453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31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29105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32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35171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33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60828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34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1894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35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79475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36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19734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37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625970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38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93434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39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026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4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28819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40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99075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41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20272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42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0085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5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09602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6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6739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7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6091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8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8186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789EBF-7E0C-4D35-AFF9-0A13FD781318}" type="slidenum">
              <a:rPr lang="pt-BR" altLang="en-US">
                <a:latin typeface="Times New Roman" panose="02020603050405020304" pitchFamily="18" charset="0"/>
              </a:rPr>
              <a:pPr eaLnBrk="1" hangingPunct="1"/>
              <a:t>9</a:t>
            </a:fld>
            <a:endParaRPr lang="pt-BR" altLang="en-US" dirty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347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39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7283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25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07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79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78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734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75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37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2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67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CEBB2-6C22-4E9A-A53E-C69A89E0CA34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5A0C1-DEC3-4029-98F2-AF470F6644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38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7" Type="http://schemas.openxmlformats.org/officeDocument/2006/relationships/image" Target="../media/image5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png" /><Relationship Id="rId5" Type="http://schemas.openxmlformats.org/officeDocument/2006/relationships/image" Target="../media/image3.png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notesSlide" Target="../notesSlides/notesSlide28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8.pn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notesSlide" Target="../notesSlides/notesSlide29.xml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notesSlide" Target="../notesSlides/notesSlide30.xml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notesSlide" Target="../notesSlides/notesSlide31.xml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notesSlide" Target="../notesSlides/notesSlide32.xml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notesSlide" Target="../notesSlides/notesSlide33.xml" /><Relationship Id="rId1" Type="http://schemas.openxmlformats.org/officeDocument/2006/relationships/slideLayout" Target="../slideLayouts/slideLayout7.xml" /><Relationship Id="rId4" Type="http://schemas.microsoft.com/office/2007/relationships/hdphoto" Target="../media/hdphoto2.wdp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notesSlide" Target="../notesSlides/notesSlide34.xml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notesSlide" Target="../notesSlides/notesSlide36.xml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notesSlide" Target="../notesSlides/notesSlide37.xml" /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notesSlide" Target="../notesSlides/notesSlide38.xml" /><Relationship Id="rId1" Type="http://schemas.openxmlformats.org/officeDocument/2006/relationships/slideLayout" Target="../slideLayouts/slideLayout7.xml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notesSlide" Target="../notesSlides/notesSlide39.xml" /><Relationship Id="rId1" Type="http://schemas.openxmlformats.org/officeDocument/2006/relationships/slideLayout" Target="../slideLayouts/slideLayout7.xml" /><Relationship Id="rId4" Type="http://schemas.microsoft.com/office/2007/relationships/hdphoto" Target="../media/hdphoto3.wdp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notesSlide" Target="../notesSlides/notesSlide40.xml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notesSlide" Target="../notesSlides/notesSlide41.xml" /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 /><Relationship Id="rId2" Type="http://schemas.openxmlformats.org/officeDocument/2006/relationships/notesSlide" Target="../notesSlides/notesSlide42.xml" /><Relationship Id="rId1" Type="http://schemas.openxmlformats.org/officeDocument/2006/relationships/slideLayout" Target="../slideLayouts/slideLayout7.xml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image" Target="../media/image32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4.pn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4" Type="http://schemas.microsoft.com/office/2007/relationships/hdphoto" Target="../media/hdphoto1.wdp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Relationship Id="rId4" Type="http://schemas.microsoft.com/office/2007/relationships/hdphoto" Target="../media/hdphoto1.wdp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Resultado de imagem para mão dominó">
            <a:extLst>
              <a:ext uri="{FF2B5EF4-FFF2-40B4-BE49-F238E27FC236}">
                <a16:creationId xmlns:a16="http://schemas.microsoft.com/office/drawing/2014/main" id="{046A0800-698F-4C8A-A36B-A30818F5A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4" r="4156" b="16952"/>
          <a:stretch/>
        </p:blipFill>
        <p:spPr bwMode="auto">
          <a:xfrm>
            <a:off x="-3" y="0"/>
            <a:ext cx="9517873" cy="407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ouse" descr="C:\Users\ccs\Desktop\EaD\apresentecao\mao.png"/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456" y="3608999"/>
            <a:ext cx="304687" cy="41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tângulo 21"/>
          <p:cNvSpPr/>
          <p:nvPr/>
        </p:nvSpPr>
        <p:spPr>
          <a:xfrm>
            <a:off x="11484768" y="1860698"/>
            <a:ext cx="576064" cy="560437"/>
          </a:xfrm>
          <a:prstGeom prst="rect">
            <a:avLst/>
          </a:prstGeom>
          <a:solidFill>
            <a:srgbClr val="FDC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1484768" y="2721935"/>
            <a:ext cx="576064" cy="560437"/>
          </a:xfrm>
          <a:prstGeom prst="rect">
            <a:avLst/>
          </a:prstGeom>
          <a:solidFill>
            <a:srgbClr val="E96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/>
          <p:nvPr/>
        </p:nvSpPr>
        <p:spPr>
          <a:xfrm>
            <a:off x="11484768" y="903768"/>
            <a:ext cx="576064" cy="560437"/>
          </a:xfrm>
          <a:prstGeom prst="rect">
            <a:avLst/>
          </a:prstGeom>
          <a:solidFill>
            <a:srgbClr val="14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>
            <a:off x="11484768" y="0"/>
            <a:ext cx="576064" cy="560437"/>
          </a:xfrm>
          <a:prstGeom prst="rect">
            <a:avLst/>
          </a:prstGeom>
          <a:solidFill>
            <a:srgbClr val="003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4765343" y="95854"/>
            <a:ext cx="4752528" cy="161582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>
                <a:latin typeface="Biome" panose="020B0503030204020804" pitchFamily="34" charset="0"/>
                <a:cs typeface="Biome" panose="020B0503030204020804" pitchFamily="34" charset="0"/>
              </a:rPr>
              <a:t>Programa de Gerenciamento </a:t>
            </a:r>
          </a:p>
          <a:p>
            <a:pPr algn="ctr"/>
            <a:r>
              <a:rPr lang="pt-BR" sz="3300" b="1" dirty="0">
                <a:latin typeface="Biome" panose="020B0503030204020804" pitchFamily="34" charset="0"/>
                <a:cs typeface="Biome" panose="020B0503030204020804" pitchFamily="34" charset="0"/>
              </a:rPr>
              <a:t>de Riscos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C38BA30-215A-4BC6-8467-9F3004D8FD45}"/>
              </a:ext>
            </a:extLst>
          </p:cNvPr>
          <p:cNvSpPr/>
          <p:nvPr/>
        </p:nvSpPr>
        <p:spPr>
          <a:xfrm>
            <a:off x="4979343" y="3638741"/>
            <a:ext cx="4466642" cy="3847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pt-BR" sz="1900" b="1" dirty="0">
                <a:latin typeface="Biome" panose="020B0503030204020804" pitchFamily="34" charset="0"/>
                <a:cs typeface="Biome" panose="020B0503030204020804" pitchFamily="34" charset="0"/>
              </a:rPr>
              <a:t>Mário Sobral Júnior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07D46EC-1D0B-7C08-E489-1D071CE2A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14" y="4155926"/>
            <a:ext cx="2144705" cy="77566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FB669C2-FC02-6DDC-68DE-834F32AE68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79" t="29220" r="33511" b="35696"/>
          <a:stretch/>
        </p:blipFill>
        <p:spPr>
          <a:xfrm>
            <a:off x="3995936" y="4186406"/>
            <a:ext cx="1966814" cy="676092"/>
          </a:xfrm>
          <a:prstGeom prst="rect">
            <a:avLst/>
          </a:prstGeom>
        </p:spPr>
      </p:pic>
      <p:pic>
        <p:nvPicPr>
          <p:cNvPr id="5" name="Picture 2" descr="https://lh3.googleusercontent.com/-n3znYpvgRts/AAAAAAAAAAI/AAAAAAAAAE0/bNwPvbS8V0c/s120-c/photo.jpg">
            <a:extLst>
              <a:ext uri="{FF2B5EF4-FFF2-40B4-BE49-F238E27FC236}">
                <a16:creationId xmlns:a16="http://schemas.microsoft.com/office/drawing/2014/main" id="{5FF4AADC-7B25-53C0-D769-FAB9B3F078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0" b="11414"/>
          <a:stretch/>
        </p:blipFill>
        <p:spPr bwMode="auto">
          <a:xfrm>
            <a:off x="7524328" y="4210962"/>
            <a:ext cx="936104" cy="73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6B832C6-A82E-C5CE-EF51-1F04E4F70CBD}"/>
              </a:ext>
            </a:extLst>
          </p:cNvPr>
          <p:cNvSpPr/>
          <p:nvPr/>
        </p:nvSpPr>
        <p:spPr>
          <a:xfrm flipH="1">
            <a:off x="3203848" y="4402430"/>
            <a:ext cx="45719" cy="36004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001EE5E-418B-5FAC-86B3-A4DF38A31E43}"/>
              </a:ext>
            </a:extLst>
          </p:cNvPr>
          <p:cNvSpPr/>
          <p:nvPr/>
        </p:nvSpPr>
        <p:spPr>
          <a:xfrm flipH="1">
            <a:off x="6663400" y="4402430"/>
            <a:ext cx="45719" cy="36004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80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51520" y="123479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620E51C8-CF58-4A61-8652-A1E161B659B2}"/>
              </a:ext>
            </a:extLst>
          </p:cNvPr>
          <p:cNvSpPr/>
          <p:nvPr/>
        </p:nvSpPr>
        <p:spPr>
          <a:xfrm>
            <a:off x="2599676" y="764162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C484847D-64FF-4A77-9DAA-C8FDED387F8F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307196D1-10E4-4E7E-8BE3-88684A2E5EFA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8C64B39C-C970-41CC-98AE-3B99AE74DE77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59" name="Seta: para Baixo 58">
            <a:extLst>
              <a:ext uri="{FF2B5EF4-FFF2-40B4-BE49-F238E27FC236}">
                <a16:creationId xmlns:a16="http://schemas.microsoft.com/office/drawing/2014/main" id="{66ABAD37-61A2-40DD-928F-8D204548F5B5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0" name="Retângulo: Cantos Arredondados 59">
            <a:extLst>
              <a:ext uri="{FF2B5EF4-FFF2-40B4-BE49-F238E27FC236}">
                <a16:creationId xmlns:a16="http://schemas.microsoft.com/office/drawing/2014/main" id="{CA5B39A5-C471-4D04-A691-1A7B96784DBB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686382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51520" y="123479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405684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1005CF9B-D76D-462C-ADAD-D91349E633E0}"/>
              </a:ext>
            </a:extLst>
          </p:cNvPr>
          <p:cNvSpPr/>
          <p:nvPr/>
        </p:nvSpPr>
        <p:spPr>
          <a:xfrm>
            <a:off x="2599676" y="764162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9724C4FB-5CE6-4CF8-8483-0A58B70A2105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57" name="Retângulo: Cantos Arredondados 56">
              <a:extLst>
                <a:ext uri="{FF2B5EF4-FFF2-40B4-BE49-F238E27FC236}">
                  <a16:creationId xmlns:a16="http://schemas.microsoft.com/office/drawing/2014/main" id="{277751E5-7328-42F1-B20D-19B6DBAF228E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070C957B-2F1C-4C46-8332-7E14788D10F7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60" name="Seta: para Baixo 59">
            <a:extLst>
              <a:ext uri="{FF2B5EF4-FFF2-40B4-BE49-F238E27FC236}">
                <a16:creationId xmlns:a16="http://schemas.microsoft.com/office/drawing/2014/main" id="{2A42E9E2-BA01-42BC-AE1F-77E0470D3FD3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1" name="Retângulo: Cantos Arredondados 60">
            <a:extLst>
              <a:ext uri="{FF2B5EF4-FFF2-40B4-BE49-F238E27FC236}">
                <a16:creationId xmlns:a16="http://schemas.microsoft.com/office/drawing/2014/main" id="{0063E2FF-4A9F-436E-98F2-BFF9CF84B4B3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BF59D8A-2F81-BE58-B4CA-4713D877BE8F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D651B1EF-B049-6D54-1974-DAB130D2C3CE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C45AB0A5-9045-8982-B26C-B6A195C028F3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6FD802F6-C11A-66E0-DF8D-002D3E31AA0C}"/>
              </a:ext>
            </a:extLst>
          </p:cNvPr>
          <p:cNvSpPr/>
          <p:nvPr/>
        </p:nvSpPr>
        <p:spPr>
          <a:xfrm>
            <a:off x="581438" y="4075643"/>
            <a:ext cx="1463886" cy="555090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</p:spTree>
    <p:extLst>
      <p:ext uri="{BB962C8B-B14F-4D97-AF65-F5344CB8AC3E}">
        <p14:creationId xmlns:p14="http://schemas.microsoft.com/office/powerpoint/2010/main" val="48125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EF0C4EE-A1AE-446A-9EB5-39707F71A8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63" t="24788" r="57875" b="2377"/>
          <a:stretch/>
        </p:blipFill>
        <p:spPr>
          <a:xfrm>
            <a:off x="6479750" y="2122101"/>
            <a:ext cx="2412730" cy="291772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5B43832-E54D-422D-9C77-3DD39B5C3B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575" t="28989" r="10625" b="3779"/>
          <a:stretch/>
        </p:blipFill>
        <p:spPr>
          <a:xfrm>
            <a:off x="2946078" y="2294581"/>
            <a:ext cx="2706042" cy="270604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5865644-8B89-42EF-9B75-D0659D1330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26" t="45374" r="60237" b="976"/>
          <a:stretch/>
        </p:blipFill>
        <p:spPr>
          <a:xfrm>
            <a:off x="611560" y="2942657"/>
            <a:ext cx="2076273" cy="2149373"/>
          </a:xfrm>
          <a:prstGeom prst="rect">
            <a:avLst/>
          </a:prstGeom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1A5B0197-E6FD-479F-A3AA-916C2F0C08E8}"/>
              </a:ext>
            </a:extLst>
          </p:cNvPr>
          <p:cNvSpPr/>
          <p:nvPr/>
        </p:nvSpPr>
        <p:spPr>
          <a:xfrm>
            <a:off x="477009" y="2643731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</a:t>
            </a: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69B6D2F5-59E2-4DBE-A7CF-E22B94A3681D}"/>
              </a:ext>
            </a:extLst>
          </p:cNvPr>
          <p:cNvSpPr/>
          <p:nvPr/>
        </p:nvSpPr>
        <p:spPr>
          <a:xfrm>
            <a:off x="2913011" y="2667412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</a:t>
            </a: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9AFFB2E2-B0EE-42A6-A64F-3813F7973A66}"/>
              </a:ext>
            </a:extLst>
          </p:cNvPr>
          <p:cNvSpPr/>
          <p:nvPr/>
        </p:nvSpPr>
        <p:spPr>
          <a:xfrm>
            <a:off x="6028807" y="2654621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AAC22EDE-D50E-461A-A866-C1AD23EFF3A6}"/>
              </a:ext>
            </a:extLst>
          </p:cNvPr>
          <p:cNvSpPr/>
          <p:nvPr/>
        </p:nvSpPr>
        <p:spPr>
          <a:xfrm>
            <a:off x="3635896" y="867661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</a:t>
            </a: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888161E5-0CA2-4097-82EA-46494AA938B2}"/>
              </a:ext>
            </a:extLst>
          </p:cNvPr>
          <p:cNvSpPr/>
          <p:nvPr/>
        </p:nvSpPr>
        <p:spPr>
          <a:xfrm>
            <a:off x="4554829" y="867660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</a:t>
            </a:r>
          </a:p>
        </p:txBody>
      </p:sp>
      <p:sp>
        <p:nvSpPr>
          <p:cNvPr id="37" name="Igual a 36">
            <a:extLst>
              <a:ext uri="{FF2B5EF4-FFF2-40B4-BE49-F238E27FC236}">
                <a16:creationId xmlns:a16="http://schemas.microsoft.com/office/drawing/2014/main" id="{59ADA38F-617D-405A-BDA5-50A433098427}"/>
              </a:ext>
            </a:extLst>
          </p:cNvPr>
          <p:cNvSpPr/>
          <p:nvPr/>
        </p:nvSpPr>
        <p:spPr>
          <a:xfrm>
            <a:off x="4120983" y="864896"/>
            <a:ext cx="386992" cy="414611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F0F718F0-BE4B-4E3A-981B-B105F30E5C9E}"/>
              </a:ext>
            </a:extLst>
          </p:cNvPr>
          <p:cNvSpPr txBox="1"/>
          <p:nvPr/>
        </p:nvSpPr>
        <p:spPr>
          <a:xfrm>
            <a:off x="484812" y="910024"/>
            <a:ext cx="20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PERIGO </a:t>
            </a:r>
          </a:p>
          <a:p>
            <a:r>
              <a:rPr lang="pt-BR" b="1" dirty="0"/>
              <a:t>(Potencial de dano)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109410FD-1431-4528-A042-B943C2A7710F}"/>
              </a:ext>
            </a:extLst>
          </p:cNvPr>
          <p:cNvSpPr txBox="1"/>
          <p:nvPr/>
        </p:nvSpPr>
        <p:spPr>
          <a:xfrm>
            <a:off x="443798" y="1556959"/>
            <a:ext cx="3171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RISCO</a:t>
            </a:r>
          </a:p>
          <a:p>
            <a:r>
              <a:rPr lang="pt-BR" b="1" dirty="0"/>
              <a:t>(probabilidade x consequência)</a:t>
            </a:r>
          </a:p>
        </p:txBody>
      </p:sp>
      <p:sp>
        <p:nvSpPr>
          <p:cNvPr id="48" name="Seta: Divisa 47">
            <a:extLst>
              <a:ext uri="{FF2B5EF4-FFF2-40B4-BE49-F238E27FC236}">
                <a16:creationId xmlns:a16="http://schemas.microsoft.com/office/drawing/2014/main" id="{7DE43747-CACE-40B4-A339-2AAC95A9BB50}"/>
              </a:ext>
            </a:extLst>
          </p:cNvPr>
          <p:cNvSpPr/>
          <p:nvPr/>
        </p:nvSpPr>
        <p:spPr>
          <a:xfrm>
            <a:off x="4243277" y="1734793"/>
            <a:ext cx="142404" cy="255964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9" name="Retângulo: Cantos Arredondados 48">
            <a:extLst>
              <a:ext uri="{FF2B5EF4-FFF2-40B4-BE49-F238E27FC236}">
                <a16:creationId xmlns:a16="http://schemas.microsoft.com/office/drawing/2014/main" id="{43E07F68-D9E6-484F-92E6-C6DD60B99DF0}"/>
              </a:ext>
            </a:extLst>
          </p:cNvPr>
          <p:cNvSpPr/>
          <p:nvPr/>
        </p:nvSpPr>
        <p:spPr>
          <a:xfrm>
            <a:off x="3658107" y="1661633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</a:t>
            </a:r>
          </a:p>
        </p:txBody>
      </p:sp>
      <p:sp>
        <p:nvSpPr>
          <p:cNvPr id="52" name="Retângulo: Cantos Arredondados 51">
            <a:extLst>
              <a:ext uri="{FF2B5EF4-FFF2-40B4-BE49-F238E27FC236}">
                <a16:creationId xmlns:a16="http://schemas.microsoft.com/office/drawing/2014/main" id="{D025486B-168E-4A53-AE9B-06DF53BFFD02}"/>
              </a:ext>
            </a:extLst>
          </p:cNvPr>
          <p:cNvSpPr/>
          <p:nvPr/>
        </p:nvSpPr>
        <p:spPr>
          <a:xfrm>
            <a:off x="4543472" y="1661633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</a:t>
            </a:r>
          </a:p>
        </p:txBody>
      </p:sp>
      <p:sp>
        <p:nvSpPr>
          <p:cNvPr id="54" name="Igual a 53">
            <a:extLst>
              <a:ext uri="{FF2B5EF4-FFF2-40B4-BE49-F238E27FC236}">
                <a16:creationId xmlns:a16="http://schemas.microsoft.com/office/drawing/2014/main" id="{DA6D34C5-9217-486E-BEA8-EAFAAC881613}"/>
              </a:ext>
            </a:extLst>
          </p:cNvPr>
          <p:cNvSpPr/>
          <p:nvPr/>
        </p:nvSpPr>
        <p:spPr>
          <a:xfrm>
            <a:off x="5071520" y="852079"/>
            <a:ext cx="386992" cy="414611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5" name="Retângulo: Cantos Arredondados 54">
            <a:extLst>
              <a:ext uri="{FF2B5EF4-FFF2-40B4-BE49-F238E27FC236}">
                <a16:creationId xmlns:a16="http://schemas.microsoft.com/office/drawing/2014/main" id="{C3A13303-A7C7-4011-8030-EA22E63917FD}"/>
              </a:ext>
            </a:extLst>
          </p:cNvPr>
          <p:cNvSpPr/>
          <p:nvPr/>
        </p:nvSpPr>
        <p:spPr>
          <a:xfrm>
            <a:off x="5508124" y="857605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</a:t>
            </a:r>
          </a:p>
        </p:txBody>
      </p:sp>
      <p:sp>
        <p:nvSpPr>
          <p:cNvPr id="58" name="Seta: Divisa 57">
            <a:extLst>
              <a:ext uri="{FF2B5EF4-FFF2-40B4-BE49-F238E27FC236}">
                <a16:creationId xmlns:a16="http://schemas.microsoft.com/office/drawing/2014/main" id="{FC27C9F0-0658-4384-8E5C-3D1853EFE8EC}"/>
              </a:ext>
            </a:extLst>
          </p:cNvPr>
          <p:cNvSpPr/>
          <p:nvPr/>
        </p:nvSpPr>
        <p:spPr>
          <a:xfrm>
            <a:off x="5207929" y="1726048"/>
            <a:ext cx="142404" cy="255964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9" name="Retângulo: Cantos Arredondados 58">
            <a:extLst>
              <a:ext uri="{FF2B5EF4-FFF2-40B4-BE49-F238E27FC236}">
                <a16:creationId xmlns:a16="http://schemas.microsoft.com/office/drawing/2014/main" id="{943C969A-4959-4D6C-B363-66AAE5DEA714}"/>
              </a:ext>
            </a:extLst>
          </p:cNvPr>
          <p:cNvSpPr/>
          <p:nvPr/>
        </p:nvSpPr>
        <p:spPr>
          <a:xfrm>
            <a:off x="5508124" y="1652888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6E522B5-5F71-1D51-A6B4-B83B87FF7093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F9FA3EF-1061-E83C-5FB0-DEB06B9FBF96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890E5F0-BB2F-0084-FCFC-8A54AD0AE017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1509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46" grpId="0"/>
      <p:bldP spid="48" grpId="0" animBg="1"/>
      <p:bldP spid="49" grpId="0" animBg="1"/>
      <p:bldP spid="52" grpId="0" animBg="1"/>
      <p:bldP spid="54" grpId="0" animBg="1"/>
      <p:bldP spid="55" grpId="0" animBg="1"/>
      <p:bldP spid="58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E5865644-8B89-42EF-9B75-D0659D1330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6" t="45374" r="60237" b="976"/>
          <a:stretch/>
        </p:blipFill>
        <p:spPr>
          <a:xfrm>
            <a:off x="1720080" y="2139702"/>
            <a:ext cx="2851920" cy="2952328"/>
          </a:xfrm>
          <a:prstGeom prst="rect">
            <a:avLst/>
          </a:prstGeom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1A5B0197-E6FD-479F-A3AA-916C2F0C08E8}"/>
              </a:ext>
            </a:extLst>
          </p:cNvPr>
          <p:cNvSpPr/>
          <p:nvPr/>
        </p:nvSpPr>
        <p:spPr>
          <a:xfrm>
            <a:off x="1329359" y="2540774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F1CC739-372B-4C7D-9A3A-49BF3E0B39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6" t="45374" r="60237" b="29133"/>
          <a:stretch/>
        </p:blipFill>
        <p:spPr>
          <a:xfrm>
            <a:off x="5603686" y="2107148"/>
            <a:ext cx="2851920" cy="140285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724DD503-2684-4653-B68C-52E7A3C595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6" t="82492" r="60237" b="975"/>
          <a:stretch/>
        </p:blipFill>
        <p:spPr>
          <a:xfrm>
            <a:off x="5603686" y="3510000"/>
            <a:ext cx="2851920" cy="90978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1E6B0F6-775B-4F82-B778-EDC1A9939420}"/>
              </a:ext>
            </a:extLst>
          </p:cNvPr>
          <p:cNvSpPr txBox="1"/>
          <p:nvPr/>
        </p:nvSpPr>
        <p:spPr>
          <a:xfrm>
            <a:off x="6300192" y="3410896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4m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D14F7D9F-1EB3-475A-B451-E32DEC20BD98}"/>
              </a:ext>
            </a:extLst>
          </p:cNvPr>
          <p:cNvSpPr/>
          <p:nvPr/>
        </p:nvSpPr>
        <p:spPr>
          <a:xfrm>
            <a:off x="5292080" y="2540773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5C548CD2-116C-45CF-B689-95E6A60708DF}"/>
              </a:ext>
            </a:extLst>
          </p:cNvPr>
          <p:cNvSpPr/>
          <p:nvPr/>
        </p:nvSpPr>
        <p:spPr>
          <a:xfrm>
            <a:off x="3804146" y="915567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81E3DABE-721F-4638-9E24-E9C923F54672}"/>
              </a:ext>
            </a:extLst>
          </p:cNvPr>
          <p:cNvSpPr/>
          <p:nvPr/>
        </p:nvSpPr>
        <p:spPr>
          <a:xfrm>
            <a:off x="4723079" y="915566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</a:t>
            </a:r>
          </a:p>
        </p:txBody>
      </p:sp>
      <p:sp>
        <p:nvSpPr>
          <p:cNvPr id="42" name="Seta: Divisa 41">
            <a:extLst>
              <a:ext uri="{FF2B5EF4-FFF2-40B4-BE49-F238E27FC236}">
                <a16:creationId xmlns:a16="http://schemas.microsoft.com/office/drawing/2014/main" id="{E61CF96D-7479-4AC6-8EB7-4FA1DE59093D}"/>
              </a:ext>
            </a:extLst>
          </p:cNvPr>
          <p:cNvSpPr/>
          <p:nvPr/>
        </p:nvSpPr>
        <p:spPr>
          <a:xfrm>
            <a:off x="4411527" y="1671594"/>
            <a:ext cx="142404" cy="255964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DDE780C7-8E45-4AC2-A245-447E5F760F53}"/>
              </a:ext>
            </a:extLst>
          </p:cNvPr>
          <p:cNvSpPr/>
          <p:nvPr/>
        </p:nvSpPr>
        <p:spPr>
          <a:xfrm>
            <a:off x="3826357" y="1598434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</a:t>
            </a:r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573308AF-FE01-40D1-8654-9347CC38E512}"/>
              </a:ext>
            </a:extLst>
          </p:cNvPr>
          <p:cNvSpPr/>
          <p:nvPr/>
        </p:nvSpPr>
        <p:spPr>
          <a:xfrm>
            <a:off x="4711722" y="1598434"/>
            <a:ext cx="469837" cy="409085"/>
          </a:xfrm>
          <a:prstGeom prst="roundRect">
            <a:avLst/>
          </a:prstGeom>
          <a:solidFill>
            <a:srgbClr val="1F89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18E7AEDC-F13E-4301-BBF2-D1EB9233E0FF}"/>
              </a:ext>
            </a:extLst>
          </p:cNvPr>
          <p:cNvSpPr txBox="1"/>
          <p:nvPr/>
        </p:nvSpPr>
        <p:spPr>
          <a:xfrm>
            <a:off x="539552" y="829461"/>
            <a:ext cx="20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PERIGO</a:t>
            </a:r>
          </a:p>
          <a:p>
            <a:r>
              <a:rPr lang="pt-BR" b="1" dirty="0"/>
              <a:t>(Potencial de dano)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8BA32543-4A24-4B4B-99E7-7D2220F4BE75}"/>
              </a:ext>
            </a:extLst>
          </p:cNvPr>
          <p:cNvSpPr txBox="1"/>
          <p:nvPr/>
        </p:nvSpPr>
        <p:spPr>
          <a:xfrm>
            <a:off x="539552" y="1492301"/>
            <a:ext cx="3171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RISCO</a:t>
            </a:r>
          </a:p>
          <a:p>
            <a:r>
              <a:rPr lang="pt-BR" b="1" dirty="0"/>
              <a:t>(probabilidade x consequência)</a:t>
            </a:r>
          </a:p>
        </p:txBody>
      </p:sp>
      <p:sp>
        <p:nvSpPr>
          <p:cNvPr id="51" name="Seta: Divisa 50">
            <a:extLst>
              <a:ext uri="{FF2B5EF4-FFF2-40B4-BE49-F238E27FC236}">
                <a16:creationId xmlns:a16="http://schemas.microsoft.com/office/drawing/2014/main" id="{53BAE113-854D-41A0-97E0-D277FC101BA6}"/>
              </a:ext>
            </a:extLst>
          </p:cNvPr>
          <p:cNvSpPr/>
          <p:nvPr/>
        </p:nvSpPr>
        <p:spPr>
          <a:xfrm>
            <a:off x="4411527" y="1020426"/>
            <a:ext cx="142404" cy="255964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EE0F85E-FCD1-7B03-11AE-DA1ACC9DD394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5BB5EF8-0F0F-3961-41C3-51B2E2F844C5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E1A1C400-4EB0-09E3-A258-3560F4B8C13C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07914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7" grpId="0"/>
      <p:bldP spid="50" grpId="0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51520" y="123479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405684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6192995E-6DD1-4ADA-BA5B-E43F4612A361}"/>
              </a:ext>
            </a:extLst>
          </p:cNvPr>
          <p:cNvSpPr/>
          <p:nvPr/>
        </p:nvSpPr>
        <p:spPr>
          <a:xfrm>
            <a:off x="2599676" y="764162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D219980A-5CB7-4771-B865-CA6E0F35BBD6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59" name="Retângulo: Cantos Arredondados 58">
              <a:extLst>
                <a:ext uri="{FF2B5EF4-FFF2-40B4-BE49-F238E27FC236}">
                  <a16:creationId xmlns:a16="http://schemas.microsoft.com/office/drawing/2014/main" id="{67D1503A-B144-44FF-8B12-06F828FE3606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4AA9B59E-767D-49B4-B16F-4662CD91CB48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5BFD1448-F55A-476E-B91D-A8E6B6502B36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88F67EFC-CC03-44E3-8CB8-D3B066B39777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9A0CACB-CAC8-4CC6-792E-6B79660C2597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7BE740E0-E327-2FCD-2584-BB93926E604A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AC96E76-BD7C-7088-FBD5-19E91AAFF902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CC779AAB-090F-5C14-B4CD-EE16991E8D35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882E0677-26E5-79F3-C26A-3B7B860CAEC9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CE2556BE-4E68-4792-B066-FC1CDF843949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60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1" grpId="0" animBg="1"/>
      <p:bldP spid="52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17848" y="1203598"/>
            <a:ext cx="40541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1.5.3.3 A organização deve adotar mecanismos para: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a) consultar os trabalhadores quanto à percepção de riscos ocupacionais, podendo para este fim ser adotadas as manifestações da CIPA, quando houver; e</a:t>
            </a:r>
          </a:p>
        </p:txBody>
      </p:sp>
      <p:pic>
        <p:nvPicPr>
          <p:cNvPr id="16386" name="Picture 2" descr="Resultado de imagem para opinião  trabalhadores">
            <a:extLst>
              <a:ext uri="{FF2B5EF4-FFF2-40B4-BE49-F238E27FC236}">
                <a16:creationId xmlns:a16="http://schemas.microsoft.com/office/drawing/2014/main" id="{EC7176ED-6DC8-4849-AA98-A8D5E95D0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0195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7E2608F-6959-9100-CEBC-9663A030657E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4454BF2-6934-A1E2-C346-F7FDF4B62550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242DB93-7F4C-1451-DE27-D8535659433C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540318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87234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7778076-96C2-4A66-A0F5-2EEA02787B39}"/>
              </a:ext>
            </a:extLst>
          </p:cNvPr>
          <p:cNvSpPr/>
          <p:nvPr/>
        </p:nvSpPr>
        <p:spPr>
          <a:xfrm>
            <a:off x="2218416" y="3363838"/>
            <a:ext cx="2792085" cy="15121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7BCAD16-79D1-47EA-87F6-967F61EDDE5B}"/>
              </a:ext>
            </a:extLst>
          </p:cNvPr>
          <p:cNvSpPr txBox="1"/>
          <p:nvPr/>
        </p:nvSpPr>
        <p:spPr>
          <a:xfrm>
            <a:off x="3127063" y="4434666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Incerteza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CF004EE-BF4F-40F9-AD21-7A9FE1D0D942}"/>
              </a:ext>
            </a:extLst>
          </p:cNvPr>
          <p:cNvSpPr/>
          <p:nvPr/>
        </p:nvSpPr>
        <p:spPr>
          <a:xfrm>
            <a:off x="3744659" y="3549700"/>
            <a:ext cx="1170643" cy="88496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DECISÃO</a:t>
            </a:r>
          </a:p>
          <a:p>
            <a:pPr algn="ctr"/>
            <a:r>
              <a:rPr lang="pt-BR" sz="1400" dirty="0"/>
              <a:t>Considerar Objetivos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549700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31" name="Seta: para Baixo 30">
            <a:extLst>
              <a:ext uri="{FF2B5EF4-FFF2-40B4-BE49-F238E27FC236}">
                <a16:creationId xmlns:a16="http://schemas.microsoft.com/office/drawing/2014/main" id="{B195DC92-62FA-4820-B744-9C87C108F047}"/>
              </a:ext>
            </a:extLst>
          </p:cNvPr>
          <p:cNvSpPr/>
          <p:nvPr/>
        </p:nvSpPr>
        <p:spPr>
          <a:xfrm rot="5400000">
            <a:off x="3443802" y="362582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A8BF336D-6A34-4A04-9AFD-B10BE11E27CE}"/>
              </a:ext>
            </a:extLst>
          </p:cNvPr>
          <p:cNvSpPr/>
          <p:nvPr/>
        </p:nvSpPr>
        <p:spPr>
          <a:xfrm rot="16200000">
            <a:off x="3452564" y="4027764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9AFE89BC-BCE0-420A-A890-312A381BF870}"/>
              </a:ext>
            </a:extLst>
          </p:cNvPr>
          <p:cNvSpPr/>
          <p:nvPr/>
        </p:nvSpPr>
        <p:spPr>
          <a:xfrm>
            <a:off x="2599676" y="711604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957D0A-84BA-494B-8F80-62923B2FAC00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40988AF9-9CB6-4337-8442-05E10E6E5590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D32971D-014C-2DC6-C6AB-39D7F3547233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34" name="Seta: para Baixo 33">
            <a:extLst>
              <a:ext uri="{FF2B5EF4-FFF2-40B4-BE49-F238E27FC236}">
                <a16:creationId xmlns:a16="http://schemas.microsoft.com/office/drawing/2014/main" id="{97D60C70-9CCA-A602-EAC3-16D38AA108A1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648C38CA-59DB-6B67-06F0-BFDC383115CB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DE41001F-C6EF-C965-16A9-4479A12ECED6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990AD65A-C09D-60EB-56A1-15DFC0F594F8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41" name="Retângulo: Cantos Arredondados 40">
              <a:extLst>
                <a:ext uri="{FF2B5EF4-FFF2-40B4-BE49-F238E27FC236}">
                  <a16:creationId xmlns:a16="http://schemas.microsoft.com/office/drawing/2014/main" id="{2810C29D-B7AC-EC2A-F204-214CB1561ABF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FB0A6FEF-8FFD-19F5-6DC4-557A7E9595B3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7867350D-F433-2EEE-0B92-C1E8EC38D56E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F2544FD6-38AF-935D-4C4B-8E6C76F713C6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1463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87234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DB6AA67B-B76E-4D39-B437-DD0958DA523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F4F93584-AEFA-4038-97DB-91A11B9EF041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DB4AD334-B483-4E15-B7E8-657133B3AFE6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7778076-96C2-4A66-A0F5-2EEA02787B39}"/>
              </a:ext>
            </a:extLst>
          </p:cNvPr>
          <p:cNvSpPr/>
          <p:nvPr/>
        </p:nvSpPr>
        <p:spPr>
          <a:xfrm>
            <a:off x="2218416" y="3363838"/>
            <a:ext cx="2792085" cy="15121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7BCAD16-79D1-47EA-87F6-967F61EDDE5B}"/>
              </a:ext>
            </a:extLst>
          </p:cNvPr>
          <p:cNvSpPr txBox="1"/>
          <p:nvPr/>
        </p:nvSpPr>
        <p:spPr>
          <a:xfrm>
            <a:off x="3127063" y="4434666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Incerteza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CF004EE-BF4F-40F9-AD21-7A9FE1D0D942}"/>
              </a:ext>
            </a:extLst>
          </p:cNvPr>
          <p:cNvSpPr/>
          <p:nvPr/>
        </p:nvSpPr>
        <p:spPr>
          <a:xfrm>
            <a:off x="3744659" y="3549700"/>
            <a:ext cx="1170643" cy="88496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DECISÃO</a:t>
            </a:r>
          </a:p>
          <a:p>
            <a:pPr algn="ctr"/>
            <a:r>
              <a:rPr lang="pt-BR" sz="1400" dirty="0"/>
              <a:t>Considerar Objetivos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549700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31" name="Seta: para Baixo 30">
            <a:extLst>
              <a:ext uri="{FF2B5EF4-FFF2-40B4-BE49-F238E27FC236}">
                <a16:creationId xmlns:a16="http://schemas.microsoft.com/office/drawing/2014/main" id="{B195DC92-62FA-4820-B744-9C87C108F047}"/>
              </a:ext>
            </a:extLst>
          </p:cNvPr>
          <p:cNvSpPr/>
          <p:nvPr/>
        </p:nvSpPr>
        <p:spPr>
          <a:xfrm rot="5400000">
            <a:off x="3443802" y="362582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A8BF336D-6A34-4A04-9AFD-B10BE11E27CE}"/>
              </a:ext>
            </a:extLst>
          </p:cNvPr>
          <p:cNvSpPr/>
          <p:nvPr/>
        </p:nvSpPr>
        <p:spPr>
          <a:xfrm rot="16200000">
            <a:off x="3452564" y="4027764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: para Baixo 34">
            <a:extLst>
              <a:ext uri="{FF2B5EF4-FFF2-40B4-BE49-F238E27FC236}">
                <a16:creationId xmlns:a16="http://schemas.microsoft.com/office/drawing/2014/main" id="{AEBEAD31-FE6A-4FEB-8E34-BC547FB5F16A}"/>
              </a:ext>
            </a:extLst>
          </p:cNvPr>
          <p:cNvSpPr/>
          <p:nvPr/>
        </p:nvSpPr>
        <p:spPr>
          <a:xfrm>
            <a:off x="4454784" y="281537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0" name="Seta: para Baixo 49">
            <a:extLst>
              <a:ext uri="{FF2B5EF4-FFF2-40B4-BE49-F238E27FC236}">
                <a16:creationId xmlns:a16="http://schemas.microsoft.com/office/drawing/2014/main" id="{8564D30F-D71E-4AEC-A37E-427176A19823}"/>
              </a:ext>
            </a:extLst>
          </p:cNvPr>
          <p:cNvSpPr/>
          <p:nvPr/>
        </p:nvSpPr>
        <p:spPr>
          <a:xfrm rot="10800000">
            <a:off x="4639842" y="2820432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2906ABBB-5078-46CD-86E3-CE5DD46F81D7}"/>
              </a:ext>
            </a:extLst>
          </p:cNvPr>
          <p:cNvSpPr/>
          <p:nvPr/>
        </p:nvSpPr>
        <p:spPr>
          <a:xfrm>
            <a:off x="4429365" y="2188109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Alta </a:t>
            </a:r>
          </a:p>
          <a:p>
            <a:pPr algn="ctr"/>
            <a:r>
              <a:rPr lang="pt-BR" sz="1600" b="1" dirty="0"/>
              <a:t>Direção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9AFE89BC-BCE0-420A-A890-312A381BF870}"/>
              </a:ext>
            </a:extLst>
          </p:cNvPr>
          <p:cNvSpPr/>
          <p:nvPr/>
        </p:nvSpPr>
        <p:spPr>
          <a:xfrm>
            <a:off x="2599676" y="711604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957D0A-84BA-494B-8F80-62923B2FAC00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40988AF9-9CB6-4337-8442-05E10E6E5590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b="1" dirty="0"/>
          </a:p>
          <a:p>
            <a:pPr algn="ctr"/>
            <a:r>
              <a:rPr lang="pt-BR" sz="1600" b="1" dirty="0"/>
              <a:t>Análise Preliminar</a:t>
            </a:r>
          </a:p>
          <a:p>
            <a:pPr algn="ctr"/>
            <a:endParaRPr lang="pt-BR" sz="1600" b="1" dirty="0"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D32971D-014C-2DC6-C6AB-39D7F3547233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34" name="Seta: para Baixo 33">
            <a:extLst>
              <a:ext uri="{FF2B5EF4-FFF2-40B4-BE49-F238E27FC236}">
                <a16:creationId xmlns:a16="http://schemas.microsoft.com/office/drawing/2014/main" id="{97D60C70-9CCA-A602-EAC3-16D38AA108A1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648C38CA-59DB-6B67-06F0-BFDC383115CB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DE41001F-C6EF-C965-16A9-4479A12ECED6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3BE826DA-4173-45D8-5F5C-B142AF4A22C8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BA3A1891-EA47-517C-C869-541526ADC9BF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8727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87234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DB6AA67B-B76E-4D39-B437-DD0958DA523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F4F93584-AEFA-4038-97DB-91A11B9EF041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DB4AD334-B483-4E15-B7E8-657133B3AFE6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7778076-96C2-4A66-A0F5-2EEA02787B39}"/>
              </a:ext>
            </a:extLst>
          </p:cNvPr>
          <p:cNvSpPr/>
          <p:nvPr/>
        </p:nvSpPr>
        <p:spPr>
          <a:xfrm>
            <a:off x="2218416" y="3363838"/>
            <a:ext cx="2792085" cy="15121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B2F1A841-81F3-4488-944B-5A471B109386}"/>
              </a:ext>
            </a:extLst>
          </p:cNvPr>
          <p:cNvSpPr/>
          <p:nvPr/>
        </p:nvSpPr>
        <p:spPr>
          <a:xfrm rot="16200000" flipH="1">
            <a:off x="5183945" y="4266238"/>
            <a:ext cx="295573" cy="48184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7BCAD16-79D1-47EA-87F6-967F61EDDE5B}"/>
              </a:ext>
            </a:extLst>
          </p:cNvPr>
          <p:cNvSpPr txBox="1"/>
          <p:nvPr/>
        </p:nvSpPr>
        <p:spPr>
          <a:xfrm>
            <a:off x="3127063" y="4434666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Incerteza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CF004EE-BF4F-40F9-AD21-7A9FE1D0D942}"/>
              </a:ext>
            </a:extLst>
          </p:cNvPr>
          <p:cNvSpPr/>
          <p:nvPr/>
        </p:nvSpPr>
        <p:spPr>
          <a:xfrm>
            <a:off x="3744659" y="3549700"/>
            <a:ext cx="1170643" cy="88496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DECISÃO</a:t>
            </a:r>
          </a:p>
          <a:p>
            <a:pPr algn="ctr"/>
            <a:r>
              <a:rPr lang="pt-BR" sz="1400" dirty="0"/>
              <a:t>Considerar Objetivos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549700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31" name="Seta: para Baixo 30">
            <a:extLst>
              <a:ext uri="{FF2B5EF4-FFF2-40B4-BE49-F238E27FC236}">
                <a16:creationId xmlns:a16="http://schemas.microsoft.com/office/drawing/2014/main" id="{B195DC92-62FA-4820-B744-9C87C108F047}"/>
              </a:ext>
            </a:extLst>
          </p:cNvPr>
          <p:cNvSpPr/>
          <p:nvPr/>
        </p:nvSpPr>
        <p:spPr>
          <a:xfrm rot="5400000">
            <a:off x="3443802" y="362582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A8BF336D-6A34-4A04-9AFD-B10BE11E27CE}"/>
              </a:ext>
            </a:extLst>
          </p:cNvPr>
          <p:cNvSpPr/>
          <p:nvPr/>
        </p:nvSpPr>
        <p:spPr>
          <a:xfrm rot="16200000">
            <a:off x="3452564" y="4027764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: para Baixo 34">
            <a:extLst>
              <a:ext uri="{FF2B5EF4-FFF2-40B4-BE49-F238E27FC236}">
                <a16:creationId xmlns:a16="http://schemas.microsoft.com/office/drawing/2014/main" id="{AEBEAD31-FE6A-4FEB-8E34-BC547FB5F16A}"/>
              </a:ext>
            </a:extLst>
          </p:cNvPr>
          <p:cNvSpPr/>
          <p:nvPr/>
        </p:nvSpPr>
        <p:spPr>
          <a:xfrm>
            <a:off x="4454784" y="281537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09CE1A4D-1CBA-4F7F-AFB8-10B66050458E}"/>
              </a:ext>
            </a:extLst>
          </p:cNvPr>
          <p:cNvSpPr/>
          <p:nvPr/>
        </p:nvSpPr>
        <p:spPr>
          <a:xfrm>
            <a:off x="5592527" y="4190916"/>
            <a:ext cx="1368153" cy="54846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Inventário de Riscos</a:t>
            </a:r>
          </a:p>
          <a:p>
            <a:pPr algn="ctr"/>
            <a:endParaRPr lang="pt-BR" b="1" dirty="0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0" name="Seta: para Baixo 49">
            <a:extLst>
              <a:ext uri="{FF2B5EF4-FFF2-40B4-BE49-F238E27FC236}">
                <a16:creationId xmlns:a16="http://schemas.microsoft.com/office/drawing/2014/main" id="{8564D30F-D71E-4AEC-A37E-427176A19823}"/>
              </a:ext>
            </a:extLst>
          </p:cNvPr>
          <p:cNvSpPr/>
          <p:nvPr/>
        </p:nvSpPr>
        <p:spPr>
          <a:xfrm rot="10800000">
            <a:off x="4639842" y="2820432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2906ABBB-5078-46CD-86E3-CE5DD46F81D7}"/>
              </a:ext>
            </a:extLst>
          </p:cNvPr>
          <p:cNvSpPr/>
          <p:nvPr/>
        </p:nvSpPr>
        <p:spPr>
          <a:xfrm>
            <a:off x="4429365" y="2188109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Alta </a:t>
            </a:r>
          </a:p>
          <a:p>
            <a:pPr algn="ctr"/>
            <a:r>
              <a:rPr lang="pt-BR" sz="1600" b="1" dirty="0"/>
              <a:t>Direção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9AFE89BC-BCE0-420A-A890-312A381BF870}"/>
              </a:ext>
            </a:extLst>
          </p:cNvPr>
          <p:cNvSpPr/>
          <p:nvPr/>
        </p:nvSpPr>
        <p:spPr>
          <a:xfrm>
            <a:off x="2599676" y="711604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957D0A-84BA-494B-8F80-62923B2FAC00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40988AF9-9CB6-4337-8442-05E10E6E5590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D32971D-014C-2DC6-C6AB-39D7F3547233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34" name="Seta: para Baixo 33">
            <a:extLst>
              <a:ext uri="{FF2B5EF4-FFF2-40B4-BE49-F238E27FC236}">
                <a16:creationId xmlns:a16="http://schemas.microsoft.com/office/drawing/2014/main" id="{97D60C70-9CCA-A602-EAC3-16D38AA108A1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648C38CA-59DB-6B67-06F0-BFDC383115CB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DE41001F-C6EF-C965-16A9-4479A12ECED6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3C993E41-CD39-95A7-5E63-6F955D0A34A0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D7975E82-13DF-F8C8-4889-DF51DC37FE15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40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87234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DB6AA67B-B76E-4D39-B437-DD0958DA523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F4F93584-AEFA-4038-97DB-91A11B9EF041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DB4AD334-B483-4E15-B7E8-657133B3AFE6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7778076-96C2-4A66-A0F5-2EEA02787B39}"/>
              </a:ext>
            </a:extLst>
          </p:cNvPr>
          <p:cNvSpPr/>
          <p:nvPr/>
        </p:nvSpPr>
        <p:spPr>
          <a:xfrm>
            <a:off x="2218416" y="3363838"/>
            <a:ext cx="2792085" cy="15121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B2F1A841-81F3-4488-944B-5A471B109386}"/>
              </a:ext>
            </a:extLst>
          </p:cNvPr>
          <p:cNvSpPr/>
          <p:nvPr/>
        </p:nvSpPr>
        <p:spPr>
          <a:xfrm rot="16200000" flipH="1">
            <a:off x="5183945" y="4266238"/>
            <a:ext cx="295573" cy="48184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7BCAD16-79D1-47EA-87F6-967F61EDDE5B}"/>
              </a:ext>
            </a:extLst>
          </p:cNvPr>
          <p:cNvSpPr txBox="1"/>
          <p:nvPr/>
        </p:nvSpPr>
        <p:spPr>
          <a:xfrm>
            <a:off x="3127063" y="4434666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Incerteza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CF004EE-BF4F-40F9-AD21-7A9FE1D0D942}"/>
              </a:ext>
            </a:extLst>
          </p:cNvPr>
          <p:cNvSpPr/>
          <p:nvPr/>
        </p:nvSpPr>
        <p:spPr>
          <a:xfrm>
            <a:off x="3744659" y="3549700"/>
            <a:ext cx="1170643" cy="88496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DECISÃO</a:t>
            </a:r>
          </a:p>
          <a:p>
            <a:pPr algn="ctr"/>
            <a:r>
              <a:rPr lang="pt-BR" sz="1400" dirty="0"/>
              <a:t>Considerar Objetivos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549700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31" name="Seta: para Baixo 30">
            <a:extLst>
              <a:ext uri="{FF2B5EF4-FFF2-40B4-BE49-F238E27FC236}">
                <a16:creationId xmlns:a16="http://schemas.microsoft.com/office/drawing/2014/main" id="{B195DC92-62FA-4820-B744-9C87C108F047}"/>
              </a:ext>
            </a:extLst>
          </p:cNvPr>
          <p:cNvSpPr/>
          <p:nvPr/>
        </p:nvSpPr>
        <p:spPr>
          <a:xfrm rot="5400000">
            <a:off x="3443802" y="362582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A8BF336D-6A34-4A04-9AFD-B10BE11E27CE}"/>
              </a:ext>
            </a:extLst>
          </p:cNvPr>
          <p:cNvSpPr/>
          <p:nvPr/>
        </p:nvSpPr>
        <p:spPr>
          <a:xfrm rot="16200000">
            <a:off x="3452564" y="4027764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: para Baixo 34">
            <a:extLst>
              <a:ext uri="{FF2B5EF4-FFF2-40B4-BE49-F238E27FC236}">
                <a16:creationId xmlns:a16="http://schemas.microsoft.com/office/drawing/2014/main" id="{AEBEAD31-FE6A-4FEB-8E34-BC547FB5F16A}"/>
              </a:ext>
            </a:extLst>
          </p:cNvPr>
          <p:cNvSpPr/>
          <p:nvPr/>
        </p:nvSpPr>
        <p:spPr>
          <a:xfrm>
            <a:off x="4454784" y="281537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9D0B2842-DEF7-4B3D-AC77-C783CCA289EB}"/>
              </a:ext>
            </a:extLst>
          </p:cNvPr>
          <p:cNvSpPr/>
          <p:nvPr/>
        </p:nvSpPr>
        <p:spPr>
          <a:xfrm>
            <a:off x="6051901" y="2799678"/>
            <a:ext cx="2545192" cy="118089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EPC/EPI</a:t>
            </a:r>
          </a:p>
          <a:p>
            <a:r>
              <a:rPr lang="pt-BR" sz="1400" dirty="0"/>
              <a:t>Inspeções</a:t>
            </a:r>
          </a:p>
          <a:p>
            <a:r>
              <a:rPr lang="pt-BR" sz="1400" dirty="0"/>
              <a:t>Simulados</a:t>
            </a:r>
          </a:p>
          <a:p>
            <a:r>
              <a:rPr lang="pt-BR" sz="1400" dirty="0"/>
              <a:t>Treinamentos</a:t>
            </a:r>
          </a:p>
          <a:p>
            <a:r>
              <a:rPr lang="pt-BR" sz="1400" dirty="0"/>
              <a:t>Documentos (</a:t>
            </a:r>
            <a:r>
              <a:rPr lang="pt-BR" sz="1400" dirty="0" err="1"/>
              <a:t>ex</a:t>
            </a:r>
            <a:r>
              <a:rPr lang="pt-BR" sz="1400" dirty="0"/>
              <a:t>: PCMSO)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D37C2A5-85CB-4644-8018-0989746744AC}"/>
              </a:ext>
            </a:extLst>
          </p:cNvPr>
          <p:cNvSpPr/>
          <p:nvPr/>
        </p:nvSpPr>
        <p:spPr>
          <a:xfrm>
            <a:off x="6004805" y="2453425"/>
            <a:ext cx="1707799" cy="4038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Plano de Ação</a:t>
            </a:r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09CE1A4D-1CBA-4F7F-AFB8-10B66050458E}"/>
              </a:ext>
            </a:extLst>
          </p:cNvPr>
          <p:cNvSpPr/>
          <p:nvPr/>
        </p:nvSpPr>
        <p:spPr>
          <a:xfrm>
            <a:off x="5592527" y="4190916"/>
            <a:ext cx="1368153" cy="54846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Inventário de Riscos</a:t>
            </a:r>
          </a:p>
          <a:p>
            <a:pPr algn="ctr"/>
            <a:endParaRPr lang="pt-BR" b="1" dirty="0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0" name="Seta: para Baixo 49">
            <a:extLst>
              <a:ext uri="{FF2B5EF4-FFF2-40B4-BE49-F238E27FC236}">
                <a16:creationId xmlns:a16="http://schemas.microsoft.com/office/drawing/2014/main" id="{8564D30F-D71E-4AEC-A37E-427176A19823}"/>
              </a:ext>
            </a:extLst>
          </p:cNvPr>
          <p:cNvSpPr/>
          <p:nvPr/>
        </p:nvSpPr>
        <p:spPr>
          <a:xfrm rot="10800000">
            <a:off x="4639842" y="2820432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2906ABBB-5078-46CD-86E3-CE5DD46F81D7}"/>
              </a:ext>
            </a:extLst>
          </p:cNvPr>
          <p:cNvSpPr/>
          <p:nvPr/>
        </p:nvSpPr>
        <p:spPr>
          <a:xfrm>
            <a:off x="4429365" y="2188109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Alta </a:t>
            </a:r>
          </a:p>
          <a:p>
            <a:pPr algn="ctr"/>
            <a:r>
              <a:rPr lang="pt-BR" sz="1600" b="1" dirty="0"/>
              <a:t>Direção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9AFE89BC-BCE0-420A-A890-312A381BF870}"/>
              </a:ext>
            </a:extLst>
          </p:cNvPr>
          <p:cNvSpPr/>
          <p:nvPr/>
        </p:nvSpPr>
        <p:spPr>
          <a:xfrm>
            <a:off x="2599676" y="711604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957D0A-84BA-494B-8F80-62923B2FAC00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40988AF9-9CB6-4337-8442-05E10E6E5590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09C2E7D6-9E74-0E44-FCFD-3796917D1809}"/>
              </a:ext>
            </a:extLst>
          </p:cNvPr>
          <p:cNvCxnSpPr>
            <a:cxnSpLocks/>
            <a:stCxn id="40" idx="2"/>
            <a:endCxn id="44" idx="3"/>
          </p:cNvCxnSpPr>
          <p:nvPr/>
        </p:nvCxnSpPr>
        <p:spPr>
          <a:xfrm rot="5400000">
            <a:off x="6900302" y="4040952"/>
            <a:ext cx="484575" cy="363817"/>
          </a:xfrm>
          <a:prstGeom prst="bentConnector2">
            <a:avLst/>
          </a:prstGeom>
          <a:ln w="95250">
            <a:head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CD6EF1A-C390-1479-97B2-973A514A7605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431B0567-2D5B-7B2B-326D-EED64DA2817F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1CCCE21-5145-D467-B912-9935BA131425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5ACF7C3-817E-B1ED-1733-0A4EC2613462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275921C3-C07A-C163-64D9-1E3E41F1ABEA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2F16A299-5906-0FC1-357B-52B013FBA4C9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6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725801"/>
            <a:ext cx="3600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1.5.3.1.1 O gerenciamento de riscos ocupacionais deve constituir um Programa de Gerenciamento de Riscos.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949D41E-7EE7-4EE8-8886-AF7B6C4C787D}"/>
              </a:ext>
            </a:extLst>
          </p:cNvPr>
          <p:cNvSpPr/>
          <p:nvPr/>
        </p:nvSpPr>
        <p:spPr>
          <a:xfrm>
            <a:off x="4998844" y="1779662"/>
            <a:ext cx="3312368" cy="18312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3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1F8969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PGR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59C8475-29DE-1DDF-FCB6-CEB98A61F818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00190ED-6900-4FAC-0E6E-F6A2FE0E7A36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FD544466-9240-BF0E-3700-3CC18B5C2318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71130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Resultado de imagem para medidas de prevnção ocupacional">
            <a:extLst>
              <a:ext uri="{FF2B5EF4-FFF2-40B4-BE49-F238E27FC236}">
                <a16:creationId xmlns:a16="http://schemas.microsoft.com/office/drawing/2014/main" id="{177D54EE-14BE-407D-AABE-9026C976B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20492"/>
            <a:ext cx="5314963" cy="340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18718" y="1131590"/>
            <a:ext cx="52054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1.5.5.1. Medidas de prevenção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1.5.5.1.1 A organização deve adotar medidas de prevenção para eliminar, reduzir ou controlar os riscos sempre que: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BED33A6-8762-8003-82D0-AF5A14EABB7E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ABE9CF8-120F-EBF6-F158-D29448A7F8FA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AE0F2249-8804-EF36-7614-D29A90C91FDA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350004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347614"/>
            <a:ext cx="36724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a) exigências previstas em Normas Regulamentadoras e nos dispositivos legais determinarem; </a:t>
            </a:r>
          </a:p>
          <a:p>
            <a:pPr marL="457200" indent="-457200" algn="just">
              <a:buAutoNum type="alphaLcParenR"/>
            </a:pPr>
            <a:endParaRPr lang="pt-BR" sz="2400" dirty="0"/>
          </a:p>
          <a:p>
            <a:pPr algn="just"/>
            <a:r>
              <a:rPr lang="pt-BR" sz="2400" dirty="0"/>
              <a:t>b) a classificação dos riscos ocupacionais assim determinar, conforme subitem 1.5.4.4.5; </a:t>
            </a:r>
          </a:p>
        </p:txBody>
      </p:sp>
      <p:pic>
        <p:nvPicPr>
          <p:cNvPr id="37890" name="Picture 2" descr="Resultado de imagem para exig~encias legais">
            <a:extLst>
              <a:ext uri="{FF2B5EF4-FFF2-40B4-BE49-F238E27FC236}">
                <a16:creationId xmlns:a16="http://schemas.microsoft.com/office/drawing/2014/main" id="{61D73F8F-B65F-4935-8DFF-C36637AD2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14" y="1635646"/>
            <a:ext cx="425153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3023A1D-042E-667F-61C3-F52A026E434F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26A1F67-EE0B-866B-AE4D-6CA755A6A00B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EAB0E18D-8E3C-C4DD-5E0B-A3ED1E6EEC91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6136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419622"/>
            <a:ext cx="35283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c) houver evidências de associação, por meio do controle médico da saúde, entre as lesões e os agravos à saúde dos trabalhadores com os riscos e as situações de trabalho identificados. </a:t>
            </a:r>
          </a:p>
        </p:txBody>
      </p:sp>
      <p:pic>
        <p:nvPicPr>
          <p:cNvPr id="38914" name="Picture 2" descr="Resultado de imagem para controle médico">
            <a:extLst>
              <a:ext uri="{FF2B5EF4-FFF2-40B4-BE49-F238E27FC236}">
                <a16:creationId xmlns:a16="http://schemas.microsoft.com/office/drawing/2014/main" id="{2D4D2C4E-99ED-4199-A0D8-8213AB2C3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683" y="1578022"/>
            <a:ext cx="3874765" cy="273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06FE0FC-E9B4-6590-55E3-2BCF2F877BC9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D08EE1A-72EA-62B1-80CE-59DD019C8E1F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A2195487-B699-1E64-45B0-DBF4FA5BC7BC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29681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2355726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b) comunicar aos trabalhadores sobre os riscos consolidados no </a:t>
            </a:r>
            <a:r>
              <a:rPr lang="pt-BR" sz="2400" b="1" dirty="0"/>
              <a:t>inventário de riscos</a:t>
            </a:r>
            <a:r>
              <a:rPr lang="pt-BR" sz="2400" dirty="0"/>
              <a:t> e as </a:t>
            </a:r>
            <a:r>
              <a:rPr lang="pt-BR" sz="2400" b="1" dirty="0"/>
              <a:t>medidas de prevenção do plano de ação </a:t>
            </a:r>
            <a:r>
              <a:rPr lang="pt-BR" sz="2400" dirty="0"/>
              <a:t>do PGR.</a:t>
            </a:r>
          </a:p>
        </p:txBody>
      </p:sp>
      <p:pic>
        <p:nvPicPr>
          <p:cNvPr id="17410" name="Picture 2" descr="Resultado de imagem para megafone">
            <a:extLst>
              <a:ext uri="{FF2B5EF4-FFF2-40B4-BE49-F238E27FC236}">
                <a16:creationId xmlns:a16="http://schemas.microsoft.com/office/drawing/2014/main" id="{61B1B32F-5160-4681-9799-A11EFF62E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43129"/>
            <a:ext cx="4227810" cy="390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D06B5A1-7059-D65E-16CD-32834178C1C5}"/>
              </a:ext>
            </a:extLst>
          </p:cNvPr>
          <p:cNvSpPr txBox="1"/>
          <p:nvPr/>
        </p:nvSpPr>
        <p:spPr>
          <a:xfrm>
            <a:off x="539552" y="1243129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1.5.3.3 A organização deve adotar mecanismos para: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A13A47D-724E-27BC-B923-91BE79E5EBEA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01AA1A2-9948-C14E-CE7F-AF8D9287CE65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6E6265BB-B1AA-D816-B809-81C84DA70060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088362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87234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DB6AA67B-B76E-4D39-B437-DD0958DA523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F4F93584-AEFA-4038-97DB-91A11B9EF041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DB4AD334-B483-4E15-B7E8-657133B3AFE6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7778076-96C2-4A66-A0F5-2EEA02787B39}"/>
              </a:ext>
            </a:extLst>
          </p:cNvPr>
          <p:cNvSpPr/>
          <p:nvPr/>
        </p:nvSpPr>
        <p:spPr>
          <a:xfrm>
            <a:off x="2218416" y="3363838"/>
            <a:ext cx="2792085" cy="15121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B2F1A841-81F3-4488-944B-5A471B109386}"/>
              </a:ext>
            </a:extLst>
          </p:cNvPr>
          <p:cNvSpPr/>
          <p:nvPr/>
        </p:nvSpPr>
        <p:spPr>
          <a:xfrm rot="16200000" flipH="1">
            <a:off x="5183945" y="4266238"/>
            <a:ext cx="295573" cy="48184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7BCAD16-79D1-47EA-87F6-967F61EDDE5B}"/>
              </a:ext>
            </a:extLst>
          </p:cNvPr>
          <p:cNvSpPr txBox="1"/>
          <p:nvPr/>
        </p:nvSpPr>
        <p:spPr>
          <a:xfrm>
            <a:off x="3127063" y="4434666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Incerteza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CF004EE-BF4F-40F9-AD21-7A9FE1D0D942}"/>
              </a:ext>
            </a:extLst>
          </p:cNvPr>
          <p:cNvSpPr/>
          <p:nvPr/>
        </p:nvSpPr>
        <p:spPr>
          <a:xfrm>
            <a:off x="3744659" y="3549700"/>
            <a:ext cx="1170643" cy="88496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DECISÃO</a:t>
            </a:r>
          </a:p>
          <a:p>
            <a:pPr algn="ctr"/>
            <a:r>
              <a:rPr lang="pt-BR" sz="1400" dirty="0"/>
              <a:t>Considerar Objetivos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549700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31" name="Seta: para Baixo 30">
            <a:extLst>
              <a:ext uri="{FF2B5EF4-FFF2-40B4-BE49-F238E27FC236}">
                <a16:creationId xmlns:a16="http://schemas.microsoft.com/office/drawing/2014/main" id="{B195DC92-62FA-4820-B744-9C87C108F047}"/>
              </a:ext>
            </a:extLst>
          </p:cNvPr>
          <p:cNvSpPr/>
          <p:nvPr/>
        </p:nvSpPr>
        <p:spPr>
          <a:xfrm rot="5400000">
            <a:off x="3443802" y="362582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A8BF336D-6A34-4A04-9AFD-B10BE11E27CE}"/>
              </a:ext>
            </a:extLst>
          </p:cNvPr>
          <p:cNvSpPr/>
          <p:nvPr/>
        </p:nvSpPr>
        <p:spPr>
          <a:xfrm rot="16200000">
            <a:off x="3452564" y="4027764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: para Baixo 34">
            <a:extLst>
              <a:ext uri="{FF2B5EF4-FFF2-40B4-BE49-F238E27FC236}">
                <a16:creationId xmlns:a16="http://schemas.microsoft.com/office/drawing/2014/main" id="{AEBEAD31-FE6A-4FEB-8E34-BC547FB5F16A}"/>
              </a:ext>
            </a:extLst>
          </p:cNvPr>
          <p:cNvSpPr/>
          <p:nvPr/>
        </p:nvSpPr>
        <p:spPr>
          <a:xfrm>
            <a:off x="4454784" y="281537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9D0B2842-DEF7-4B3D-AC77-C783CCA289EB}"/>
              </a:ext>
            </a:extLst>
          </p:cNvPr>
          <p:cNvSpPr/>
          <p:nvPr/>
        </p:nvSpPr>
        <p:spPr>
          <a:xfrm>
            <a:off x="6051901" y="2799678"/>
            <a:ext cx="2545192" cy="118089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EPC/EPI</a:t>
            </a:r>
          </a:p>
          <a:p>
            <a:r>
              <a:rPr lang="pt-BR" sz="1400" dirty="0"/>
              <a:t>Inspeções</a:t>
            </a:r>
          </a:p>
          <a:p>
            <a:r>
              <a:rPr lang="pt-BR" sz="1400" dirty="0"/>
              <a:t>Simulados</a:t>
            </a:r>
          </a:p>
          <a:p>
            <a:r>
              <a:rPr lang="pt-BR" sz="1400" dirty="0"/>
              <a:t>Treinamentos</a:t>
            </a:r>
          </a:p>
          <a:p>
            <a:r>
              <a:rPr lang="pt-BR" sz="1400" dirty="0"/>
              <a:t>Documentos (</a:t>
            </a:r>
            <a:r>
              <a:rPr lang="pt-BR" sz="1400" dirty="0" err="1"/>
              <a:t>ex</a:t>
            </a:r>
            <a:r>
              <a:rPr lang="pt-BR" sz="1400" dirty="0"/>
              <a:t>: PCMSO)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D37C2A5-85CB-4644-8018-0989746744AC}"/>
              </a:ext>
            </a:extLst>
          </p:cNvPr>
          <p:cNvSpPr/>
          <p:nvPr/>
        </p:nvSpPr>
        <p:spPr>
          <a:xfrm>
            <a:off x="6004805" y="2453425"/>
            <a:ext cx="1707799" cy="4038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Plano de Ação</a:t>
            </a:r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09CE1A4D-1CBA-4F7F-AFB8-10B66050458E}"/>
              </a:ext>
            </a:extLst>
          </p:cNvPr>
          <p:cNvSpPr/>
          <p:nvPr/>
        </p:nvSpPr>
        <p:spPr>
          <a:xfrm>
            <a:off x="5592527" y="4190916"/>
            <a:ext cx="1368153" cy="54846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Inventário de Riscos</a:t>
            </a:r>
          </a:p>
          <a:p>
            <a:pPr algn="ctr"/>
            <a:endParaRPr lang="pt-BR" b="1" dirty="0"/>
          </a:p>
        </p:txBody>
      </p:sp>
      <p:sp>
        <p:nvSpPr>
          <p:cNvPr id="45" name="Seta: para Baixo 44">
            <a:extLst>
              <a:ext uri="{FF2B5EF4-FFF2-40B4-BE49-F238E27FC236}">
                <a16:creationId xmlns:a16="http://schemas.microsoft.com/office/drawing/2014/main" id="{F05B9366-6168-4105-9638-BB9D71F68EAB}"/>
              </a:ext>
            </a:extLst>
          </p:cNvPr>
          <p:cNvSpPr/>
          <p:nvPr/>
        </p:nvSpPr>
        <p:spPr>
          <a:xfrm rot="10800000">
            <a:off x="6967643" y="214706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0" name="Seta: para Baixo 49">
            <a:extLst>
              <a:ext uri="{FF2B5EF4-FFF2-40B4-BE49-F238E27FC236}">
                <a16:creationId xmlns:a16="http://schemas.microsoft.com/office/drawing/2014/main" id="{8564D30F-D71E-4AEC-A37E-427176A19823}"/>
              </a:ext>
            </a:extLst>
          </p:cNvPr>
          <p:cNvSpPr/>
          <p:nvPr/>
        </p:nvSpPr>
        <p:spPr>
          <a:xfrm rot="10800000">
            <a:off x="4639842" y="2820432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2906ABBB-5078-46CD-86E3-CE5DD46F81D7}"/>
              </a:ext>
            </a:extLst>
          </p:cNvPr>
          <p:cNvSpPr/>
          <p:nvPr/>
        </p:nvSpPr>
        <p:spPr>
          <a:xfrm>
            <a:off x="4429365" y="2188109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Alta </a:t>
            </a:r>
          </a:p>
          <a:p>
            <a:pPr algn="ctr"/>
            <a:r>
              <a:rPr lang="pt-BR" sz="1600" b="1" dirty="0"/>
              <a:t>Direção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9AFE89BC-BCE0-420A-A890-312A381BF870}"/>
              </a:ext>
            </a:extLst>
          </p:cNvPr>
          <p:cNvSpPr/>
          <p:nvPr/>
        </p:nvSpPr>
        <p:spPr>
          <a:xfrm>
            <a:off x="2599676" y="711604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957D0A-84BA-494B-8F80-62923B2FAC00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40988AF9-9CB6-4337-8442-05E10E6E5590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541D084-ABEA-9025-0C01-3C71A9654C97}"/>
              </a:ext>
            </a:extLst>
          </p:cNvPr>
          <p:cNvSpPr/>
          <p:nvPr/>
        </p:nvSpPr>
        <p:spPr>
          <a:xfrm>
            <a:off x="6147429" y="1563638"/>
            <a:ext cx="194421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Monitoramento</a:t>
            </a:r>
          </a:p>
          <a:p>
            <a:pPr algn="ctr"/>
            <a:r>
              <a:rPr lang="pt-BR" b="1" dirty="0"/>
              <a:t>e Análise Crítica</a:t>
            </a: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09C2E7D6-9E74-0E44-FCFD-3796917D1809}"/>
              </a:ext>
            </a:extLst>
          </p:cNvPr>
          <p:cNvCxnSpPr>
            <a:cxnSpLocks/>
            <a:stCxn id="40" idx="2"/>
            <a:endCxn id="44" idx="3"/>
          </p:cNvCxnSpPr>
          <p:nvPr/>
        </p:nvCxnSpPr>
        <p:spPr>
          <a:xfrm rot="5400000">
            <a:off x="6900302" y="4040952"/>
            <a:ext cx="484575" cy="363817"/>
          </a:xfrm>
          <a:prstGeom prst="bentConnector2">
            <a:avLst/>
          </a:prstGeom>
          <a:ln w="95250">
            <a:head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3185B8C-FA4C-2BAC-406E-9397CA24B500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98DCB22A-3962-9C8F-6CDA-EE519484DA57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D3EE5F9-2673-B50F-ECE5-72F987DD69AF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1FB0C2A-A52C-59AB-975C-D296CD2550F2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4DFC6034-82EA-2628-39A7-BE4708CE6432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F2D95B67-E3FA-E7F7-41AF-2DF3D3D5171C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8503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87234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DB6AA67B-B76E-4D39-B437-DD0958DA523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F4F93584-AEFA-4038-97DB-91A11B9EF041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DB4AD334-B483-4E15-B7E8-657133B3AFE6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7778076-96C2-4A66-A0F5-2EEA02787B39}"/>
              </a:ext>
            </a:extLst>
          </p:cNvPr>
          <p:cNvSpPr/>
          <p:nvPr/>
        </p:nvSpPr>
        <p:spPr>
          <a:xfrm>
            <a:off x="2218416" y="3363838"/>
            <a:ext cx="2792085" cy="15121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B2F1A841-81F3-4488-944B-5A471B109386}"/>
              </a:ext>
            </a:extLst>
          </p:cNvPr>
          <p:cNvSpPr/>
          <p:nvPr/>
        </p:nvSpPr>
        <p:spPr>
          <a:xfrm rot="16200000" flipH="1">
            <a:off x="5183945" y="4266238"/>
            <a:ext cx="295573" cy="48184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7BCAD16-79D1-47EA-87F6-967F61EDDE5B}"/>
              </a:ext>
            </a:extLst>
          </p:cNvPr>
          <p:cNvSpPr txBox="1"/>
          <p:nvPr/>
        </p:nvSpPr>
        <p:spPr>
          <a:xfrm>
            <a:off x="3127063" y="4434666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Incerteza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CF004EE-BF4F-40F9-AD21-7A9FE1D0D942}"/>
              </a:ext>
            </a:extLst>
          </p:cNvPr>
          <p:cNvSpPr/>
          <p:nvPr/>
        </p:nvSpPr>
        <p:spPr>
          <a:xfrm>
            <a:off x="3744659" y="3549700"/>
            <a:ext cx="1170643" cy="88496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DECISÃO</a:t>
            </a:r>
          </a:p>
          <a:p>
            <a:pPr algn="ctr"/>
            <a:r>
              <a:rPr lang="pt-BR" sz="1400" dirty="0"/>
              <a:t>Considerar Objetivos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549700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31" name="Seta: para Baixo 30">
            <a:extLst>
              <a:ext uri="{FF2B5EF4-FFF2-40B4-BE49-F238E27FC236}">
                <a16:creationId xmlns:a16="http://schemas.microsoft.com/office/drawing/2014/main" id="{B195DC92-62FA-4820-B744-9C87C108F047}"/>
              </a:ext>
            </a:extLst>
          </p:cNvPr>
          <p:cNvSpPr/>
          <p:nvPr/>
        </p:nvSpPr>
        <p:spPr>
          <a:xfrm rot="5400000">
            <a:off x="3443802" y="362582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A8BF336D-6A34-4A04-9AFD-B10BE11E27CE}"/>
              </a:ext>
            </a:extLst>
          </p:cNvPr>
          <p:cNvSpPr/>
          <p:nvPr/>
        </p:nvSpPr>
        <p:spPr>
          <a:xfrm rot="16200000">
            <a:off x="3452564" y="4027764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: para Baixo 34">
            <a:extLst>
              <a:ext uri="{FF2B5EF4-FFF2-40B4-BE49-F238E27FC236}">
                <a16:creationId xmlns:a16="http://schemas.microsoft.com/office/drawing/2014/main" id="{AEBEAD31-FE6A-4FEB-8E34-BC547FB5F16A}"/>
              </a:ext>
            </a:extLst>
          </p:cNvPr>
          <p:cNvSpPr/>
          <p:nvPr/>
        </p:nvSpPr>
        <p:spPr>
          <a:xfrm>
            <a:off x="4454784" y="281537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9D0B2842-DEF7-4B3D-AC77-C783CCA289EB}"/>
              </a:ext>
            </a:extLst>
          </p:cNvPr>
          <p:cNvSpPr/>
          <p:nvPr/>
        </p:nvSpPr>
        <p:spPr>
          <a:xfrm>
            <a:off x="6051901" y="2799678"/>
            <a:ext cx="2545192" cy="118089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EPC/EPI</a:t>
            </a:r>
          </a:p>
          <a:p>
            <a:r>
              <a:rPr lang="pt-BR" sz="1400" dirty="0"/>
              <a:t>Inspeções</a:t>
            </a:r>
          </a:p>
          <a:p>
            <a:r>
              <a:rPr lang="pt-BR" sz="1400" dirty="0"/>
              <a:t>Simulados</a:t>
            </a:r>
          </a:p>
          <a:p>
            <a:r>
              <a:rPr lang="pt-BR" sz="1400" dirty="0"/>
              <a:t>Treinamentos</a:t>
            </a:r>
          </a:p>
          <a:p>
            <a:r>
              <a:rPr lang="pt-BR" sz="1400" dirty="0"/>
              <a:t>Documentos (</a:t>
            </a:r>
            <a:r>
              <a:rPr lang="pt-BR" sz="1400" dirty="0" err="1"/>
              <a:t>ex</a:t>
            </a:r>
            <a:r>
              <a:rPr lang="pt-BR" sz="1400" dirty="0"/>
              <a:t>: PCMSO)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D37C2A5-85CB-4644-8018-0989746744AC}"/>
              </a:ext>
            </a:extLst>
          </p:cNvPr>
          <p:cNvSpPr/>
          <p:nvPr/>
        </p:nvSpPr>
        <p:spPr>
          <a:xfrm>
            <a:off x="6004805" y="2453425"/>
            <a:ext cx="1707799" cy="4038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Plano de Ação</a:t>
            </a:r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09CE1A4D-1CBA-4F7F-AFB8-10B66050458E}"/>
              </a:ext>
            </a:extLst>
          </p:cNvPr>
          <p:cNvSpPr/>
          <p:nvPr/>
        </p:nvSpPr>
        <p:spPr>
          <a:xfrm>
            <a:off x="5592527" y="4190916"/>
            <a:ext cx="1368153" cy="54846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Inventário de Riscos</a:t>
            </a:r>
          </a:p>
          <a:p>
            <a:pPr algn="ctr"/>
            <a:endParaRPr lang="pt-BR" b="1" dirty="0"/>
          </a:p>
        </p:txBody>
      </p:sp>
      <p:sp>
        <p:nvSpPr>
          <p:cNvPr id="45" name="Seta: para Baixo 44">
            <a:extLst>
              <a:ext uri="{FF2B5EF4-FFF2-40B4-BE49-F238E27FC236}">
                <a16:creationId xmlns:a16="http://schemas.microsoft.com/office/drawing/2014/main" id="{F05B9366-6168-4105-9638-BB9D71F68EAB}"/>
              </a:ext>
            </a:extLst>
          </p:cNvPr>
          <p:cNvSpPr/>
          <p:nvPr/>
        </p:nvSpPr>
        <p:spPr>
          <a:xfrm rot="10800000">
            <a:off x="6967643" y="214706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0" name="Seta: para Baixo 49">
            <a:extLst>
              <a:ext uri="{FF2B5EF4-FFF2-40B4-BE49-F238E27FC236}">
                <a16:creationId xmlns:a16="http://schemas.microsoft.com/office/drawing/2014/main" id="{8564D30F-D71E-4AEC-A37E-427176A19823}"/>
              </a:ext>
            </a:extLst>
          </p:cNvPr>
          <p:cNvSpPr/>
          <p:nvPr/>
        </p:nvSpPr>
        <p:spPr>
          <a:xfrm rot="10800000">
            <a:off x="4639842" y="2820432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2906ABBB-5078-46CD-86E3-CE5DD46F81D7}"/>
              </a:ext>
            </a:extLst>
          </p:cNvPr>
          <p:cNvSpPr/>
          <p:nvPr/>
        </p:nvSpPr>
        <p:spPr>
          <a:xfrm>
            <a:off x="4429365" y="2188109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Alta </a:t>
            </a:r>
          </a:p>
          <a:p>
            <a:pPr algn="ctr"/>
            <a:r>
              <a:rPr lang="pt-BR" sz="1600" b="1" dirty="0"/>
              <a:t>Direção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9AFE89BC-BCE0-420A-A890-312A381BF870}"/>
              </a:ext>
            </a:extLst>
          </p:cNvPr>
          <p:cNvSpPr/>
          <p:nvPr/>
        </p:nvSpPr>
        <p:spPr>
          <a:xfrm>
            <a:off x="2599676" y="711604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957D0A-84BA-494B-8F80-62923B2FAC00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40988AF9-9CB6-4337-8442-05E10E6E5590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541D084-ABEA-9025-0C01-3C71A9654C97}"/>
              </a:ext>
            </a:extLst>
          </p:cNvPr>
          <p:cNvSpPr/>
          <p:nvPr/>
        </p:nvSpPr>
        <p:spPr>
          <a:xfrm>
            <a:off x="6147429" y="1563638"/>
            <a:ext cx="194421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Monitoramento</a:t>
            </a:r>
          </a:p>
          <a:p>
            <a:pPr algn="ctr"/>
            <a:r>
              <a:rPr lang="pt-BR" b="1" dirty="0"/>
              <a:t>e Análise Crítica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943764FC-FC9B-6F1F-F510-9D5A30F4A354}"/>
              </a:ext>
            </a:extLst>
          </p:cNvPr>
          <p:cNvSpPr/>
          <p:nvPr/>
        </p:nvSpPr>
        <p:spPr>
          <a:xfrm>
            <a:off x="6147429" y="707747"/>
            <a:ext cx="194421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Melhoria Contínua</a:t>
            </a: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09C2E7D6-9E74-0E44-FCFD-3796917D1809}"/>
              </a:ext>
            </a:extLst>
          </p:cNvPr>
          <p:cNvCxnSpPr>
            <a:cxnSpLocks/>
            <a:stCxn id="40" idx="2"/>
            <a:endCxn id="44" idx="3"/>
          </p:cNvCxnSpPr>
          <p:nvPr/>
        </p:nvCxnSpPr>
        <p:spPr>
          <a:xfrm rot="5400000">
            <a:off x="6900302" y="4040952"/>
            <a:ext cx="484575" cy="363817"/>
          </a:xfrm>
          <a:prstGeom prst="bentConnector2">
            <a:avLst/>
          </a:prstGeom>
          <a:ln w="95250">
            <a:head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8" name="Seta: para Baixo 27">
            <a:extLst>
              <a:ext uri="{FF2B5EF4-FFF2-40B4-BE49-F238E27FC236}">
                <a16:creationId xmlns:a16="http://schemas.microsoft.com/office/drawing/2014/main" id="{39D02389-3CFB-8368-F7A3-FEC0389F6EA9}"/>
              </a:ext>
            </a:extLst>
          </p:cNvPr>
          <p:cNvSpPr/>
          <p:nvPr/>
        </p:nvSpPr>
        <p:spPr>
          <a:xfrm rot="10800000">
            <a:off x="6979813" y="1275606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5D6EDC7-0967-D170-5A9E-70C835C5311D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F0E51120-BDC8-8C85-5BC3-E989492E8DEA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BACC9F8-EA8F-6754-53BF-3FB1BFB598CC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3CFFB16-9036-E1C3-D43E-E688A3CEAC20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E9794EE8-1C49-C1D0-8BEA-76104B204E05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A365E09C-2FFC-4DD5-D191-DD929DEC1339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72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87234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6567664-8720-F4C4-F00B-1D861FAE71AE}"/>
              </a:ext>
            </a:extLst>
          </p:cNvPr>
          <p:cNvSpPr/>
          <p:nvPr/>
        </p:nvSpPr>
        <p:spPr>
          <a:xfrm>
            <a:off x="339282" y="404121"/>
            <a:ext cx="8553198" cy="447188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DB6AA67B-B76E-4D39-B437-DD0958DA523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F4F93584-AEFA-4038-97DB-91A11B9EF041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DB4AD334-B483-4E15-B7E8-657133B3AFE6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7778076-96C2-4A66-A0F5-2EEA02787B39}"/>
              </a:ext>
            </a:extLst>
          </p:cNvPr>
          <p:cNvSpPr/>
          <p:nvPr/>
        </p:nvSpPr>
        <p:spPr>
          <a:xfrm>
            <a:off x="2218416" y="3363838"/>
            <a:ext cx="2792085" cy="15121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C65B1B2-B9DF-434B-B256-94C28E2C409B}"/>
              </a:ext>
            </a:extLst>
          </p:cNvPr>
          <p:cNvSpPr/>
          <p:nvPr/>
        </p:nvSpPr>
        <p:spPr>
          <a:xfrm>
            <a:off x="1153980" y="2187482"/>
            <a:ext cx="158417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Identificar Perigos</a:t>
            </a:r>
          </a:p>
          <a:p>
            <a:pPr algn="ctr"/>
            <a:endParaRPr lang="pt-BR" b="1" dirty="0"/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B2F1A841-81F3-4488-944B-5A471B109386}"/>
              </a:ext>
            </a:extLst>
          </p:cNvPr>
          <p:cNvSpPr/>
          <p:nvPr/>
        </p:nvSpPr>
        <p:spPr>
          <a:xfrm rot="16200000" flipH="1">
            <a:off x="5183945" y="4266238"/>
            <a:ext cx="295573" cy="48184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7BCAD16-79D1-47EA-87F6-967F61EDDE5B}"/>
              </a:ext>
            </a:extLst>
          </p:cNvPr>
          <p:cNvSpPr txBox="1"/>
          <p:nvPr/>
        </p:nvSpPr>
        <p:spPr>
          <a:xfrm>
            <a:off x="3127063" y="4434666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Incerteza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CF004EE-BF4F-40F9-AD21-7A9FE1D0D942}"/>
              </a:ext>
            </a:extLst>
          </p:cNvPr>
          <p:cNvSpPr/>
          <p:nvPr/>
        </p:nvSpPr>
        <p:spPr>
          <a:xfrm>
            <a:off x="3744659" y="3549700"/>
            <a:ext cx="1170643" cy="88496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DECISÃO</a:t>
            </a:r>
          </a:p>
          <a:p>
            <a:pPr algn="ctr"/>
            <a:r>
              <a:rPr lang="pt-BR" sz="1400" dirty="0"/>
              <a:t>Considerar Objetivos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221CB34-77CD-4EAF-8C52-932DCAB1E471}"/>
              </a:ext>
            </a:extLst>
          </p:cNvPr>
          <p:cNvSpPr/>
          <p:nvPr/>
        </p:nvSpPr>
        <p:spPr>
          <a:xfrm>
            <a:off x="2406023" y="3549700"/>
            <a:ext cx="955790" cy="879908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Avaliar</a:t>
            </a:r>
          </a:p>
          <a:p>
            <a:pPr algn="ctr"/>
            <a:r>
              <a:rPr lang="pt-BR" b="1" dirty="0"/>
              <a:t>Riscos</a:t>
            </a:r>
          </a:p>
          <a:p>
            <a:pPr algn="ctr"/>
            <a:r>
              <a:rPr lang="pt-BR" sz="1400" dirty="0" err="1"/>
              <a:t>Int</a:t>
            </a:r>
            <a:r>
              <a:rPr lang="pt-BR" sz="1400" dirty="0"/>
              <a:t> e </a:t>
            </a:r>
            <a:r>
              <a:rPr lang="pt-BR" sz="1400" dirty="0" err="1"/>
              <a:t>Ext</a:t>
            </a:r>
            <a:endParaRPr lang="pt-BR" sz="1400" dirty="0"/>
          </a:p>
        </p:txBody>
      </p:sp>
      <p:sp>
        <p:nvSpPr>
          <p:cNvPr id="31" name="Seta: para Baixo 30">
            <a:extLst>
              <a:ext uri="{FF2B5EF4-FFF2-40B4-BE49-F238E27FC236}">
                <a16:creationId xmlns:a16="http://schemas.microsoft.com/office/drawing/2014/main" id="{B195DC92-62FA-4820-B744-9C87C108F047}"/>
              </a:ext>
            </a:extLst>
          </p:cNvPr>
          <p:cNvSpPr/>
          <p:nvPr/>
        </p:nvSpPr>
        <p:spPr>
          <a:xfrm rot="5400000">
            <a:off x="3443802" y="362582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A8BF336D-6A34-4A04-9AFD-B10BE11E27CE}"/>
              </a:ext>
            </a:extLst>
          </p:cNvPr>
          <p:cNvSpPr/>
          <p:nvPr/>
        </p:nvSpPr>
        <p:spPr>
          <a:xfrm rot="16200000">
            <a:off x="3452564" y="4027764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: para Baixo 34">
            <a:extLst>
              <a:ext uri="{FF2B5EF4-FFF2-40B4-BE49-F238E27FC236}">
                <a16:creationId xmlns:a16="http://schemas.microsoft.com/office/drawing/2014/main" id="{AEBEAD31-FE6A-4FEB-8E34-BC547FB5F16A}"/>
              </a:ext>
            </a:extLst>
          </p:cNvPr>
          <p:cNvSpPr/>
          <p:nvPr/>
        </p:nvSpPr>
        <p:spPr>
          <a:xfrm>
            <a:off x="4454784" y="281537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9D0B2842-DEF7-4B3D-AC77-C783CCA289EB}"/>
              </a:ext>
            </a:extLst>
          </p:cNvPr>
          <p:cNvSpPr/>
          <p:nvPr/>
        </p:nvSpPr>
        <p:spPr>
          <a:xfrm>
            <a:off x="6051901" y="2799678"/>
            <a:ext cx="2545192" cy="118089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EPC/EPI</a:t>
            </a:r>
          </a:p>
          <a:p>
            <a:r>
              <a:rPr lang="pt-BR" sz="1400" dirty="0"/>
              <a:t>Inspeções</a:t>
            </a:r>
          </a:p>
          <a:p>
            <a:r>
              <a:rPr lang="pt-BR" sz="1400" dirty="0"/>
              <a:t>Simulados</a:t>
            </a:r>
          </a:p>
          <a:p>
            <a:r>
              <a:rPr lang="pt-BR" sz="1400" dirty="0"/>
              <a:t>Treinamentos</a:t>
            </a:r>
          </a:p>
          <a:p>
            <a:r>
              <a:rPr lang="pt-BR" sz="1400" dirty="0"/>
              <a:t>Documentos (</a:t>
            </a:r>
            <a:r>
              <a:rPr lang="pt-BR" sz="1400" dirty="0" err="1"/>
              <a:t>ex</a:t>
            </a:r>
            <a:r>
              <a:rPr lang="pt-BR" sz="1400" dirty="0"/>
              <a:t>: PCMSO)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D37C2A5-85CB-4644-8018-0989746744AC}"/>
              </a:ext>
            </a:extLst>
          </p:cNvPr>
          <p:cNvSpPr/>
          <p:nvPr/>
        </p:nvSpPr>
        <p:spPr>
          <a:xfrm>
            <a:off x="6004805" y="2453425"/>
            <a:ext cx="1707799" cy="4038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Plano de Ação</a:t>
            </a:r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23B21425-435B-4615-8B72-2998BEDB915F}"/>
              </a:ext>
            </a:extLst>
          </p:cNvPr>
          <p:cNvSpPr/>
          <p:nvPr/>
        </p:nvSpPr>
        <p:spPr>
          <a:xfrm flipH="1">
            <a:off x="2339752" y="2799678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09CE1A4D-1CBA-4F7F-AFB8-10B66050458E}"/>
              </a:ext>
            </a:extLst>
          </p:cNvPr>
          <p:cNvSpPr/>
          <p:nvPr/>
        </p:nvSpPr>
        <p:spPr>
          <a:xfrm>
            <a:off x="5592527" y="4190916"/>
            <a:ext cx="1368153" cy="54846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Inventário de Riscos</a:t>
            </a:r>
          </a:p>
          <a:p>
            <a:pPr algn="ctr"/>
            <a:endParaRPr lang="pt-BR" b="1" dirty="0"/>
          </a:p>
        </p:txBody>
      </p:sp>
      <p:sp>
        <p:nvSpPr>
          <p:cNvPr id="45" name="Seta: para Baixo 44">
            <a:extLst>
              <a:ext uri="{FF2B5EF4-FFF2-40B4-BE49-F238E27FC236}">
                <a16:creationId xmlns:a16="http://schemas.microsoft.com/office/drawing/2014/main" id="{F05B9366-6168-4105-9638-BB9D71F68EAB}"/>
              </a:ext>
            </a:extLst>
          </p:cNvPr>
          <p:cNvSpPr/>
          <p:nvPr/>
        </p:nvSpPr>
        <p:spPr>
          <a:xfrm rot="10800000">
            <a:off x="6967643" y="2147067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5B5BABB6-01CF-43B7-B023-848B273FC519}"/>
              </a:ext>
            </a:extLst>
          </p:cNvPr>
          <p:cNvSpPr/>
          <p:nvPr/>
        </p:nvSpPr>
        <p:spPr>
          <a:xfrm>
            <a:off x="2964810" y="2189023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Envolvidos na atividade</a:t>
            </a:r>
          </a:p>
        </p:txBody>
      </p:sp>
      <p:sp>
        <p:nvSpPr>
          <p:cNvPr id="50" name="Seta: para Baixo 49">
            <a:extLst>
              <a:ext uri="{FF2B5EF4-FFF2-40B4-BE49-F238E27FC236}">
                <a16:creationId xmlns:a16="http://schemas.microsoft.com/office/drawing/2014/main" id="{8564D30F-D71E-4AEC-A37E-427176A19823}"/>
              </a:ext>
            </a:extLst>
          </p:cNvPr>
          <p:cNvSpPr/>
          <p:nvPr/>
        </p:nvSpPr>
        <p:spPr>
          <a:xfrm rot="10800000">
            <a:off x="4639842" y="2820432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A810A191-3748-4829-97E4-A7F7C9578FC1}"/>
              </a:ext>
            </a:extLst>
          </p:cNvPr>
          <p:cNvSpPr/>
          <p:nvPr/>
        </p:nvSpPr>
        <p:spPr>
          <a:xfrm>
            <a:off x="3001681" y="2799798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01D18A43-732B-4B8E-9E2F-9403BDAAE070}"/>
              </a:ext>
            </a:extLst>
          </p:cNvPr>
          <p:cNvSpPr/>
          <p:nvPr/>
        </p:nvSpPr>
        <p:spPr>
          <a:xfrm rot="10800000">
            <a:off x="3186739" y="2804855"/>
            <a:ext cx="117216" cy="5484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2906ABBB-5078-46CD-86E3-CE5DD46F81D7}"/>
              </a:ext>
            </a:extLst>
          </p:cNvPr>
          <p:cNvSpPr/>
          <p:nvPr/>
        </p:nvSpPr>
        <p:spPr>
          <a:xfrm>
            <a:off x="4429365" y="2188109"/>
            <a:ext cx="1324590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Alta </a:t>
            </a:r>
          </a:p>
          <a:p>
            <a:pPr algn="ctr"/>
            <a:r>
              <a:rPr lang="pt-BR" sz="1600" b="1" dirty="0"/>
              <a:t>Direção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B4A5BBC7-A772-4638-BCF2-C8C85EC0319C}"/>
              </a:ext>
            </a:extLst>
          </p:cNvPr>
          <p:cNvSpPr/>
          <p:nvPr/>
        </p:nvSpPr>
        <p:spPr>
          <a:xfrm>
            <a:off x="579798" y="3231726"/>
            <a:ext cx="1471922" cy="348136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Legislação</a:t>
            </a:r>
          </a:p>
        </p:txBody>
      </p:sp>
      <p:sp>
        <p:nvSpPr>
          <p:cNvPr id="47" name="Seta: para Baixo 46">
            <a:extLst>
              <a:ext uri="{FF2B5EF4-FFF2-40B4-BE49-F238E27FC236}">
                <a16:creationId xmlns:a16="http://schemas.microsoft.com/office/drawing/2014/main" id="{18F0BC02-9FB2-4087-99DE-C83BEEF491F8}"/>
              </a:ext>
            </a:extLst>
          </p:cNvPr>
          <p:cNvSpPr/>
          <p:nvPr/>
        </p:nvSpPr>
        <p:spPr>
          <a:xfrm rot="10800000" flipH="1">
            <a:off x="1257841" y="2784569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9AFE89BC-BCE0-420A-A890-312A381BF870}"/>
              </a:ext>
            </a:extLst>
          </p:cNvPr>
          <p:cNvSpPr/>
          <p:nvPr/>
        </p:nvSpPr>
        <p:spPr>
          <a:xfrm>
            <a:off x="2599676" y="711604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957D0A-84BA-494B-8F80-62923B2FAC00}"/>
              </a:ext>
            </a:extLst>
          </p:cNvPr>
          <p:cNvSpPr/>
          <p:nvPr/>
        </p:nvSpPr>
        <p:spPr>
          <a:xfrm flipH="1">
            <a:off x="1630388" y="1791566"/>
            <a:ext cx="295573" cy="34813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40988AF9-9CB6-4337-8442-05E10E6E5590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541D084-ABEA-9025-0C01-3C71A9654C97}"/>
              </a:ext>
            </a:extLst>
          </p:cNvPr>
          <p:cNvSpPr/>
          <p:nvPr/>
        </p:nvSpPr>
        <p:spPr>
          <a:xfrm>
            <a:off x="6147429" y="1563638"/>
            <a:ext cx="194421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Monitoramento</a:t>
            </a:r>
          </a:p>
          <a:p>
            <a:pPr algn="ctr"/>
            <a:r>
              <a:rPr lang="pt-BR" b="1" dirty="0"/>
              <a:t>e Análise Crítica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943764FC-FC9B-6F1F-F510-9D5A30F4A354}"/>
              </a:ext>
            </a:extLst>
          </p:cNvPr>
          <p:cNvSpPr/>
          <p:nvPr/>
        </p:nvSpPr>
        <p:spPr>
          <a:xfrm>
            <a:off x="6147429" y="707747"/>
            <a:ext cx="1944217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Melhoria Contínua</a:t>
            </a: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09C2E7D6-9E74-0E44-FCFD-3796917D1809}"/>
              </a:ext>
            </a:extLst>
          </p:cNvPr>
          <p:cNvCxnSpPr>
            <a:cxnSpLocks/>
            <a:stCxn id="40" idx="2"/>
            <a:endCxn id="44" idx="3"/>
          </p:cNvCxnSpPr>
          <p:nvPr/>
        </p:nvCxnSpPr>
        <p:spPr>
          <a:xfrm rot="5400000">
            <a:off x="6900302" y="4040952"/>
            <a:ext cx="484575" cy="363817"/>
          </a:xfrm>
          <a:prstGeom prst="bentConnector2">
            <a:avLst/>
          </a:prstGeom>
          <a:ln w="95250">
            <a:head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8" name="Seta: para Baixo 27">
            <a:extLst>
              <a:ext uri="{FF2B5EF4-FFF2-40B4-BE49-F238E27FC236}">
                <a16:creationId xmlns:a16="http://schemas.microsoft.com/office/drawing/2014/main" id="{39D02389-3CFB-8368-F7A3-FEC0389F6EA9}"/>
              </a:ext>
            </a:extLst>
          </p:cNvPr>
          <p:cNvSpPr/>
          <p:nvPr/>
        </p:nvSpPr>
        <p:spPr>
          <a:xfrm rot="10800000">
            <a:off x="6979813" y="1275606"/>
            <a:ext cx="216025" cy="2686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BFBFFCF-DF31-DDFF-2AC3-A1B8EE00DC32}"/>
              </a:ext>
            </a:extLst>
          </p:cNvPr>
          <p:cNvSpPr txBox="1"/>
          <p:nvPr/>
        </p:nvSpPr>
        <p:spPr>
          <a:xfrm>
            <a:off x="1024042" y="339502"/>
            <a:ext cx="1381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i="1" dirty="0"/>
              <a:t>Auditoria</a:t>
            </a:r>
            <a:endParaRPr lang="pt-BR" b="1" i="1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89EB3BB-F9A5-A288-F03C-9CCD83731A0A}"/>
              </a:ext>
            </a:extLst>
          </p:cNvPr>
          <p:cNvSpPr/>
          <p:nvPr/>
        </p:nvSpPr>
        <p:spPr>
          <a:xfrm>
            <a:off x="587835" y="3648128"/>
            <a:ext cx="1463885" cy="363782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Trabalhado</a:t>
            </a:r>
            <a:r>
              <a:rPr lang="pt-BR" b="1" dirty="0"/>
              <a:t>r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CEB8A52-8553-2618-231B-2EE309277088}"/>
              </a:ext>
            </a:extLst>
          </p:cNvPr>
          <p:cNvSpPr/>
          <p:nvPr/>
        </p:nvSpPr>
        <p:spPr>
          <a:xfrm>
            <a:off x="581437" y="4054069"/>
            <a:ext cx="1463885" cy="469739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Conhecimento Técnico</a:t>
            </a: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3646CE8F-F2FB-AC68-A318-DACC6F6DB80A}"/>
              </a:ext>
            </a:extLst>
          </p:cNvPr>
          <p:cNvSpPr/>
          <p:nvPr/>
        </p:nvSpPr>
        <p:spPr>
          <a:xfrm rot="5400000" flipH="1">
            <a:off x="2828514" y="2314780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616CC9F5-1EF7-B172-F57B-2C862DD0E917}"/>
              </a:ext>
            </a:extLst>
          </p:cNvPr>
          <p:cNvSpPr/>
          <p:nvPr/>
        </p:nvSpPr>
        <p:spPr>
          <a:xfrm rot="16200000" flipH="1">
            <a:off x="2828514" y="2476742"/>
            <a:ext cx="45719" cy="12761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77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2" y="-31531"/>
            <a:ext cx="9144002" cy="5175031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971600" y="1347614"/>
            <a:ext cx="6840760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95300" indent="-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1.5.4.4 Avaliação de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riscos ocupacionais</a:t>
            </a:r>
          </a:p>
        </p:txBody>
      </p:sp>
    </p:spTree>
    <p:extLst>
      <p:ext uri="{BB962C8B-B14F-4D97-AF65-F5344CB8AC3E}">
        <p14:creationId xmlns:p14="http://schemas.microsoft.com/office/powerpoint/2010/main" val="1960072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2936" y="948124"/>
            <a:ext cx="30963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1.5.4.4.1 A organização deve avaliar os riscos ocupacionais relativos aos perigos identificados em seu(s) estabelecimento(s), de forma a manter informações para adoção de medidas de prevenção.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F985D32-DE24-46AE-B145-E8AE7B9CD7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8" t="17655" r="44488" b="9634"/>
          <a:stretch/>
        </p:blipFill>
        <p:spPr>
          <a:xfrm>
            <a:off x="3779912" y="865660"/>
            <a:ext cx="2592288" cy="399825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3C55A9D-13A5-45B0-B7FC-2A618B83AA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738" t="17591" r="45275" b="9381"/>
          <a:stretch/>
        </p:blipFill>
        <p:spPr>
          <a:xfrm>
            <a:off x="6516216" y="865660"/>
            <a:ext cx="2520280" cy="398188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0"/>
          </a:effec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17E93D0-6C58-6CAE-2CA9-4EECB58C2872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722FCD2-1C87-8AA1-65D5-3CB10D66D2A7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2229D86B-D978-8FE7-DDCE-7FDF3F1BBB1B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91132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203598"/>
            <a:ext cx="3528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1.5.4.4.2 Para cada risco deve ser indicado o nível de risco ocupacional, determinado pela combinação da </a:t>
            </a:r>
            <a:r>
              <a:rPr lang="pt-BR" sz="2400" b="1" dirty="0"/>
              <a:t>severidade </a:t>
            </a:r>
            <a:r>
              <a:rPr lang="pt-BR" sz="2400" dirty="0"/>
              <a:t>das possíveis lesões ou agravos à saúde com a </a:t>
            </a:r>
            <a:r>
              <a:rPr lang="pt-BR" sz="2400" b="1" dirty="0"/>
              <a:t>probabilidade</a:t>
            </a:r>
            <a:r>
              <a:rPr lang="pt-BR" sz="2400" dirty="0"/>
              <a:t> ou chance de sua ocorrência.</a:t>
            </a:r>
          </a:p>
        </p:txBody>
      </p:sp>
      <p:pic>
        <p:nvPicPr>
          <p:cNvPr id="25604" name="Picture 4" descr="Resultado de imagem para avião png">
            <a:extLst>
              <a:ext uri="{FF2B5EF4-FFF2-40B4-BE49-F238E27FC236}">
                <a16:creationId xmlns:a16="http://schemas.microsoft.com/office/drawing/2014/main" id="{D8EEC6B4-F7E0-4E29-B70B-FCE71911B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997" y="1994520"/>
            <a:ext cx="45624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20E8C999-4EA8-50EA-32FB-F5D0740DB03E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1228433-FB2F-76A2-4561-20FD216068C7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D6322A-00C9-D601-906E-D507A34367AD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036704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15516" y="157230"/>
            <a:ext cx="8712968" cy="486279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F721249B-313A-44FA-810C-C07CDED5DDBB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62" name="Retângulo: Cantos Arredondados 61">
              <a:extLst>
                <a:ext uri="{FF2B5EF4-FFF2-40B4-BE49-F238E27FC236}">
                  <a16:creationId xmlns:a16="http://schemas.microsoft.com/office/drawing/2014/main" id="{AACD7316-FE2E-4812-BD76-58BAE7066A15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3BB09713-302C-4AAB-A45B-8556CCBDB040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CF0EF9A-08FB-7948-A98F-1B076FD6DEA0}"/>
              </a:ext>
            </a:extLst>
          </p:cNvPr>
          <p:cNvGrpSpPr/>
          <p:nvPr/>
        </p:nvGrpSpPr>
        <p:grpSpPr>
          <a:xfrm>
            <a:off x="3923928" y="2058983"/>
            <a:ext cx="1132915" cy="512767"/>
            <a:chOff x="497473" y="-58747"/>
            <a:chExt cx="1132915" cy="512767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6E9BC1EC-A3E7-0CF1-7930-1126AF03F3A9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E3A50A55-4B14-2CD2-F128-D3CF5078307A}"/>
                </a:ext>
              </a:extLst>
            </p:cNvPr>
            <p:cNvSpPr txBox="1"/>
            <p:nvPr/>
          </p:nvSpPr>
          <p:spPr>
            <a:xfrm>
              <a:off x="614826" y="-34531"/>
              <a:ext cx="7729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PGR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943143FB-CE0B-A27A-F203-DF7EE2CBC60C}"/>
              </a:ext>
            </a:extLst>
          </p:cNvPr>
          <p:cNvGrpSpPr/>
          <p:nvPr/>
        </p:nvGrpSpPr>
        <p:grpSpPr>
          <a:xfrm>
            <a:off x="949715" y="845552"/>
            <a:ext cx="2952328" cy="512767"/>
            <a:chOff x="497473" y="-58747"/>
            <a:chExt cx="2952328" cy="512767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5BEA8518-F5A7-2160-3487-04D9303ADE1B}"/>
                </a:ext>
              </a:extLst>
            </p:cNvPr>
            <p:cNvSpPr/>
            <p:nvPr/>
          </p:nvSpPr>
          <p:spPr>
            <a:xfrm>
              <a:off x="497473" y="-58747"/>
              <a:ext cx="2952328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9213E016-0A55-1C72-7D3F-374511E83093}"/>
                </a:ext>
              </a:extLst>
            </p:cNvPr>
            <p:cNvSpPr txBox="1"/>
            <p:nvPr/>
          </p:nvSpPr>
          <p:spPr>
            <a:xfrm>
              <a:off x="604480" y="-33197"/>
              <a:ext cx="27383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Análise de Acidentes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33729D42-F170-FF6F-938B-C881DB1F4E05}"/>
              </a:ext>
            </a:extLst>
          </p:cNvPr>
          <p:cNvGrpSpPr/>
          <p:nvPr/>
        </p:nvGrpSpPr>
        <p:grpSpPr>
          <a:xfrm>
            <a:off x="6752098" y="820000"/>
            <a:ext cx="1405161" cy="512767"/>
            <a:chOff x="225227" y="-58747"/>
            <a:chExt cx="1405161" cy="512767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D2EFB61-4A33-A77A-1747-F74E1FB4B5AF}"/>
                </a:ext>
              </a:extLst>
            </p:cNvPr>
            <p:cNvSpPr/>
            <p:nvPr/>
          </p:nvSpPr>
          <p:spPr>
            <a:xfrm>
              <a:off x="225227" y="-58747"/>
              <a:ext cx="1405161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79206247-6615-5547-F63C-F93EFFDCB057}"/>
                </a:ext>
              </a:extLst>
            </p:cNvPr>
            <p:cNvSpPr txBox="1"/>
            <p:nvPr/>
          </p:nvSpPr>
          <p:spPr>
            <a:xfrm>
              <a:off x="339344" y="-33195"/>
              <a:ext cx="11769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PCMSO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CEE107B-0148-0A07-2DE4-CA316B3BC51F}"/>
              </a:ext>
            </a:extLst>
          </p:cNvPr>
          <p:cNvGrpSpPr/>
          <p:nvPr/>
        </p:nvGrpSpPr>
        <p:grpSpPr>
          <a:xfrm>
            <a:off x="682563" y="2402147"/>
            <a:ext cx="2678618" cy="512767"/>
            <a:chOff x="225227" y="-58747"/>
            <a:chExt cx="2678618" cy="512767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55923522-54A5-651D-1BD2-40EC864ED84B}"/>
                </a:ext>
              </a:extLst>
            </p:cNvPr>
            <p:cNvSpPr/>
            <p:nvPr/>
          </p:nvSpPr>
          <p:spPr>
            <a:xfrm>
              <a:off x="225227" y="-58747"/>
              <a:ext cx="2678618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C94D6DB6-A837-AE00-B137-2CF667ED55B5}"/>
                </a:ext>
              </a:extLst>
            </p:cNvPr>
            <p:cNvSpPr txBox="1"/>
            <p:nvPr/>
          </p:nvSpPr>
          <p:spPr>
            <a:xfrm>
              <a:off x="225227" y="-33197"/>
              <a:ext cx="26786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Gestão de Terceiros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4796F7F3-DD2F-C18E-92AB-38DD45C91170}"/>
              </a:ext>
            </a:extLst>
          </p:cNvPr>
          <p:cNvGrpSpPr/>
          <p:nvPr/>
        </p:nvGrpSpPr>
        <p:grpSpPr>
          <a:xfrm>
            <a:off x="6223001" y="3814994"/>
            <a:ext cx="973115" cy="512767"/>
            <a:chOff x="225227" y="-58747"/>
            <a:chExt cx="973115" cy="512767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159DD701-60EA-EE0D-2E32-F1A174AFD543}"/>
                </a:ext>
              </a:extLst>
            </p:cNvPr>
            <p:cNvSpPr/>
            <p:nvPr/>
          </p:nvSpPr>
          <p:spPr>
            <a:xfrm>
              <a:off x="225227" y="-58747"/>
              <a:ext cx="9731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859D671-ADA9-D6B9-179A-8924FA9E4986}"/>
                </a:ext>
              </a:extLst>
            </p:cNvPr>
            <p:cNvSpPr txBox="1"/>
            <p:nvPr/>
          </p:nvSpPr>
          <p:spPr>
            <a:xfrm>
              <a:off x="339344" y="-33195"/>
              <a:ext cx="7213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PAE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9193D34-710D-96F4-E734-1BF8BC10FF84}"/>
              </a:ext>
            </a:extLst>
          </p:cNvPr>
          <p:cNvGrpSpPr/>
          <p:nvPr/>
        </p:nvGrpSpPr>
        <p:grpSpPr>
          <a:xfrm>
            <a:off x="1863173" y="3792718"/>
            <a:ext cx="1745246" cy="512767"/>
            <a:chOff x="225227" y="-58747"/>
            <a:chExt cx="1745246" cy="512767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0D5F96BD-782B-DB3A-C3A5-8563734EFD66}"/>
                </a:ext>
              </a:extLst>
            </p:cNvPr>
            <p:cNvSpPr/>
            <p:nvPr/>
          </p:nvSpPr>
          <p:spPr>
            <a:xfrm>
              <a:off x="225227" y="-58747"/>
              <a:ext cx="1745246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EFA69DC2-9226-4010-106D-EE9E1B287F04}"/>
                </a:ext>
              </a:extLst>
            </p:cNvPr>
            <p:cNvSpPr txBox="1"/>
            <p:nvPr/>
          </p:nvSpPr>
          <p:spPr>
            <a:xfrm>
              <a:off x="339344" y="-33195"/>
              <a:ext cx="146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Inspeções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204E1BD-4EB0-6CB4-D309-EC41A8A1DC0B}"/>
              </a:ext>
            </a:extLst>
          </p:cNvPr>
          <p:cNvGrpSpPr/>
          <p:nvPr/>
        </p:nvGrpSpPr>
        <p:grpSpPr>
          <a:xfrm>
            <a:off x="4185549" y="4171945"/>
            <a:ext cx="1278201" cy="512767"/>
            <a:chOff x="225227" y="-58747"/>
            <a:chExt cx="1278201" cy="512767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EE6F7CEC-05E1-2745-A6F5-F0359841EDEC}"/>
                </a:ext>
              </a:extLst>
            </p:cNvPr>
            <p:cNvSpPr/>
            <p:nvPr/>
          </p:nvSpPr>
          <p:spPr>
            <a:xfrm>
              <a:off x="225227" y="-58747"/>
              <a:ext cx="1278201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BFFE9904-C447-0AEE-3400-64042CDE8C97}"/>
                </a:ext>
              </a:extLst>
            </p:cNvPr>
            <p:cNvSpPr txBox="1"/>
            <p:nvPr/>
          </p:nvSpPr>
          <p:spPr>
            <a:xfrm>
              <a:off x="339344" y="-33195"/>
              <a:ext cx="1069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Laudos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A5904234-C325-0194-BB34-DFD4832CABDF}"/>
              </a:ext>
            </a:extLst>
          </p:cNvPr>
          <p:cNvGrpSpPr/>
          <p:nvPr/>
        </p:nvGrpSpPr>
        <p:grpSpPr>
          <a:xfrm>
            <a:off x="4961152" y="1192838"/>
            <a:ext cx="1314645" cy="512767"/>
            <a:chOff x="497473" y="-58747"/>
            <a:chExt cx="1314645" cy="512767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58C3179B-CDC5-9D35-E984-7F7117106965}"/>
                </a:ext>
              </a:extLst>
            </p:cNvPr>
            <p:cNvSpPr/>
            <p:nvPr/>
          </p:nvSpPr>
          <p:spPr>
            <a:xfrm>
              <a:off x="497473" y="-58747"/>
              <a:ext cx="131464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4BB27107-6153-0660-B638-2CDC6AAF36F0}"/>
                </a:ext>
              </a:extLst>
            </p:cNvPr>
            <p:cNvSpPr txBox="1"/>
            <p:nvPr/>
          </p:nvSpPr>
          <p:spPr>
            <a:xfrm>
              <a:off x="604480" y="-33197"/>
              <a:ext cx="12076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Perícias </a:t>
              </a:r>
              <a:endParaRPr lang="pt-B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C7507DD9-BB8D-D7B4-5CEA-CB7EA0AFF5EB}"/>
              </a:ext>
            </a:extLst>
          </p:cNvPr>
          <p:cNvGrpSpPr/>
          <p:nvPr/>
        </p:nvGrpSpPr>
        <p:grpSpPr>
          <a:xfrm>
            <a:off x="5259569" y="2571750"/>
            <a:ext cx="3488895" cy="843772"/>
            <a:chOff x="245751" y="-58747"/>
            <a:chExt cx="3488895" cy="843772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61CF14CC-0596-BB15-E1CF-8AEDC2F9FC30}"/>
                </a:ext>
              </a:extLst>
            </p:cNvPr>
            <p:cNvSpPr/>
            <p:nvPr/>
          </p:nvSpPr>
          <p:spPr>
            <a:xfrm>
              <a:off x="497473" y="-58747"/>
              <a:ext cx="2952328" cy="83099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854F5F5E-DE11-4FC2-B079-3971F271413F}"/>
                </a:ext>
              </a:extLst>
            </p:cNvPr>
            <p:cNvSpPr txBox="1"/>
            <p:nvPr/>
          </p:nvSpPr>
          <p:spPr>
            <a:xfrm>
              <a:off x="245751" y="-45972"/>
              <a:ext cx="34888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i="1" dirty="0">
                  <a:solidFill>
                    <a:schemeClr val="bg1"/>
                  </a:solidFill>
                </a:rPr>
                <a:t>Gestão dos recursos utilizados pelo SESMT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01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347614"/>
            <a:ext cx="33843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1.5.4.4.2.1 A organização deve selecionar as ferramentas e técnicas de avaliação de riscos que sejam adequadas ao risco ou circunstância em avaliação.</a:t>
            </a:r>
          </a:p>
        </p:txBody>
      </p:sp>
      <p:pic>
        <p:nvPicPr>
          <p:cNvPr id="26628" name="Picture 4" descr="Resultado de imagem para canivete suíco">
            <a:extLst>
              <a:ext uri="{FF2B5EF4-FFF2-40B4-BE49-F238E27FC236}">
                <a16:creationId xmlns:a16="http://schemas.microsoft.com/office/drawing/2014/main" id="{FB0AE093-6431-4F20-9772-9F1E1EE2E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31590"/>
            <a:ext cx="3744416" cy="327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AACC89F-7BC7-EE19-4F76-4FB2703E6FEC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F67060A-529D-CB0F-2E20-D332A1397F2F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A0EF23B0-6545-CA27-C9FA-5ADFCEC5D053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45734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347614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1.5.4.4.3 A </a:t>
            </a:r>
            <a:r>
              <a:rPr lang="pt-BR" sz="2400" b="1" dirty="0"/>
              <a:t>gradação</a:t>
            </a:r>
            <a:r>
              <a:rPr lang="pt-BR" sz="2400" dirty="0"/>
              <a:t> da </a:t>
            </a:r>
            <a:r>
              <a:rPr lang="pt-BR" sz="2400" b="1" dirty="0"/>
              <a:t>severidade</a:t>
            </a:r>
            <a:r>
              <a:rPr lang="pt-BR" sz="2400" dirty="0"/>
              <a:t> das lesões ou agravos à saúde deve levar em conta a </a:t>
            </a:r>
            <a:r>
              <a:rPr lang="pt-BR" sz="2400" u="sng" dirty="0"/>
              <a:t>magnitude da consequência</a:t>
            </a:r>
            <a:r>
              <a:rPr lang="pt-BR" sz="2400" dirty="0"/>
              <a:t> e o </a:t>
            </a:r>
            <a:r>
              <a:rPr lang="pt-BR" sz="2400" u="sng" dirty="0"/>
              <a:t>número de trabalhadores possivelmente afetados</a:t>
            </a:r>
            <a:r>
              <a:rPr lang="pt-BR" sz="2400" dirty="0"/>
              <a:t>.</a:t>
            </a:r>
          </a:p>
        </p:txBody>
      </p:sp>
      <p:pic>
        <p:nvPicPr>
          <p:cNvPr id="21506" name="Picture 2" descr="Resultado de imagem para gradação botão">
            <a:extLst>
              <a:ext uri="{FF2B5EF4-FFF2-40B4-BE49-F238E27FC236}">
                <a16:creationId xmlns:a16="http://schemas.microsoft.com/office/drawing/2014/main" id="{19C29A34-FB80-45F5-BF8D-89D294A01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4"/>
          <a:stretch/>
        </p:blipFill>
        <p:spPr bwMode="auto">
          <a:xfrm>
            <a:off x="4994293" y="1347614"/>
            <a:ext cx="341396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4FF56F5-F1C6-6A18-3F3C-80943CEE61D7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16799E1-DD7F-1207-2452-3E9B58BC99A9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09C7858E-72DD-F4C3-613C-C8AC69AF3AA1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6889208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275606"/>
            <a:ext cx="374441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1.5.4.4.4 A gradação da </a:t>
            </a:r>
            <a:r>
              <a:rPr lang="pt-BR" sz="2400" b="1" dirty="0"/>
              <a:t>probabilidade</a:t>
            </a:r>
            <a:r>
              <a:rPr lang="pt-BR" sz="2400" dirty="0"/>
              <a:t> de ocorrência das lesões ou agravos à saúde deve levar em conta: </a:t>
            </a:r>
          </a:p>
          <a:p>
            <a:pPr algn="just"/>
            <a:endParaRPr lang="pt-BR" sz="900" dirty="0"/>
          </a:p>
          <a:p>
            <a:pPr algn="just"/>
            <a:r>
              <a:rPr lang="pt-BR" sz="2400" dirty="0"/>
              <a:t>a) os requisitos estabelecidos em </a:t>
            </a:r>
            <a:r>
              <a:rPr lang="pt-BR" sz="2400" dirty="0" err="1"/>
              <a:t>NRs</a:t>
            </a:r>
            <a:r>
              <a:rPr lang="pt-BR" sz="2400" dirty="0"/>
              <a:t>; </a:t>
            </a:r>
          </a:p>
          <a:p>
            <a:pPr algn="just"/>
            <a:endParaRPr lang="pt-BR" sz="900" dirty="0"/>
          </a:p>
          <a:p>
            <a:pPr algn="just"/>
            <a:r>
              <a:rPr lang="pt-BR" sz="2400" dirty="0"/>
              <a:t>b) as medidas de prevenção implementadas;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624586-9D7D-46C0-856D-B15743F2A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1" y="1563638"/>
            <a:ext cx="3744417" cy="249627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CC0ABAA6-2858-4971-8B61-6DA26D70882B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7AEE9F6-D73F-A771-3CBF-5436D30A2071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4BE3E4E-7BCA-0886-66D8-5D9E2A810E96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5539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563638"/>
            <a:ext cx="3528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c) as exigências da atividade de trabalho; e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d) a comparação do perfil de exposição ocupacional com valores de referência estabelecidos na NR-09.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13D804-BC2F-4FCE-BED8-AE2B2DA65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27" b="99329" l="0" r="99333">
                        <a14:foregroundMark x1="50333" y1="4362" x2="50333" y2="4362"/>
                        <a14:foregroundMark x1="94667" y1="50336" x2="94667" y2="50336"/>
                        <a14:foregroundMark x1="54667" y1="93624" x2="54667" y2="93624"/>
                        <a14:foregroundMark x1="4000" y1="49664" x2="4000" y2="49664"/>
                        <a14:foregroundMark x1="50333" y1="99329" x2="50333" y2="99329"/>
                        <a14:foregroundMark x1="333" y1="49664" x2="333" y2="49664"/>
                        <a14:foregroundMark x1="99333" y1="51342" x2="99333" y2="513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6058" y="1401963"/>
            <a:ext cx="2857500" cy="283845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F151BAA-997E-FCB0-7A71-96D5F6FA2901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D9B9DE6-3A78-5EA6-741A-2EE32F811917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4D45CA8A-2FE4-0861-5B22-9F2B66EE35A9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88276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Resultado de imagem para infinito">
            <a:extLst>
              <a:ext uri="{FF2B5EF4-FFF2-40B4-BE49-F238E27FC236}">
                <a16:creationId xmlns:a16="http://schemas.microsoft.com/office/drawing/2014/main" id="{DC6391A5-41D3-41CF-8745-92E4578DEB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" b="8000"/>
          <a:stretch/>
        </p:blipFill>
        <p:spPr bwMode="auto">
          <a:xfrm>
            <a:off x="4051969" y="627534"/>
            <a:ext cx="5092031" cy="451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491630"/>
            <a:ext cx="2880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1.5.4.4.6 A avaliação de riscos deve constituir um </a:t>
            </a:r>
            <a:r>
              <a:rPr lang="pt-BR" sz="2400" u="sng" dirty="0"/>
              <a:t>processo contínuo</a:t>
            </a:r>
            <a:r>
              <a:rPr lang="pt-BR" sz="2400" dirty="0"/>
              <a:t> e ser revista a cada dois anos.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9370C11-6413-FE4B-A84C-BD3FE1D4168E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3C63FA9-5617-2167-3A62-B1F762303FE3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A97631B-EEC6-B826-21F9-C65DE5F1CF8F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406449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2" y="-31531"/>
            <a:ext cx="9144002" cy="5175031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39552" y="1779662"/>
            <a:ext cx="7884875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95300" indent="-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sz="5400" dirty="0">
                <a:solidFill>
                  <a:schemeClr val="bg1"/>
                </a:solidFill>
                <a:latin typeface="Haettenschweiler" panose="020B0706040902060204" pitchFamily="34" charset="0"/>
              </a:rPr>
              <a:t>1.5.7 Documentação</a:t>
            </a:r>
          </a:p>
        </p:txBody>
      </p:sp>
    </p:spTree>
    <p:extLst>
      <p:ext uri="{BB962C8B-B14F-4D97-AF65-F5344CB8AC3E}">
        <p14:creationId xmlns:p14="http://schemas.microsoft.com/office/powerpoint/2010/main" val="41044801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419622"/>
            <a:ext cx="4608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1.5.7.1 O PGR deve conter, no mínimo, os seguintes documentos: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a) inventário de riscos; e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b) plano de ação.</a:t>
            </a:r>
          </a:p>
        </p:txBody>
      </p:sp>
      <p:pic>
        <p:nvPicPr>
          <p:cNvPr id="7170" name="Picture 2" descr="Resultado de imagem para documentos">
            <a:extLst>
              <a:ext uri="{FF2B5EF4-FFF2-40B4-BE49-F238E27FC236}">
                <a16:creationId xmlns:a16="http://schemas.microsoft.com/office/drawing/2014/main" id="{4768FEA4-8385-4AA9-A9B6-4825585EF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1324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99AAA1D-571A-EDBE-95B5-1343529BB982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549297B-B1BC-FDF4-1360-87587D4EE95E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095A0C0-CB44-C3AA-AE8A-054D0F6946EB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7715137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sultado de imagem para lista">
            <a:extLst>
              <a:ext uri="{FF2B5EF4-FFF2-40B4-BE49-F238E27FC236}">
                <a16:creationId xmlns:a16="http://schemas.microsoft.com/office/drawing/2014/main" id="{BB6C6AD6-8A28-4112-99F4-80B34B1F1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042" y="699542"/>
            <a:ext cx="4443958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18937" y="1059582"/>
            <a:ext cx="36724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1.5.7.3 Inventário de riscos ocupacionais.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1.5.7.3.1 Os dados da identificação dos perigos e das avaliações dos riscos ocupacionais devem ser consolidados em um inventário de riscos ocupacionais.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0DB5AA1-FCB9-5A95-9574-AD7C8807FC69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1E21F2D-E674-6369-BB0A-AC2EE6559DEA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B837EA3-645F-D894-7FB4-B454177687BF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9962615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347614"/>
            <a:ext cx="37444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1.5.7.3.2 O Inventário de Riscos Ocupacionais deve contemplar, no mínimo, as seguintes informações: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a) caracterização dos processos e ambientes de trabalho; </a:t>
            </a:r>
          </a:p>
        </p:txBody>
      </p:sp>
      <p:pic>
        <p:nvPicPr>
          <p:cNvPr id="11266" name="Picture 2" descr="Resultado de imagem para processo de trabalho">
            <a:extLst>
              <a:ext uri="{FF2B5EF4-FFF2-40B4-BE49-F238E27FC236}">
                <a16:creationId xmlns:a16="http://schemas.microsoft.com/office/drawing/2014/main" id="{77580C2C-7676-443E-8934-0363D843B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056" y="998900"/>
            <a:ext cx="374441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36A85EA-70BC-D3D1-8D40-130194F640B1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C3382B0-A1AF-7837-DCFE-66E458ADDFDD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7BD8B87-4420-5A19-74F1-BF6BC56F7592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628115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esultado de imagem para fontes de lesões no trabalho[">
            <a:extLst>
              <a:ext uri="{FF2B5EF4-FFF2-40B4-BE49-F238E27FC236}">
                <a16:creationId xmlns:a16="http://schemas.microsoft.com/office/drawing/2014/main" id="{FA6EE390-FA04-4193-9167-282D6FE7F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9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73"/>
          <a:stretch/>
        </p:blipFill>
        <p:spPr bwMode="auto">
          <a:xfrm>
            <a:off x="-1476663" y="734494"/>
            <a:ext cx="10620648" cy="489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3419872" y="841454"/>
            <a:ext cx="56260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/>
              <a:t>b) caracterização das atividades; </a:t>
            </a: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r>
              <a:rPr lang="pt-BR" sz="2400" b="1" dirty="0">
                <a:solidFill>
                  <a:schemeClr val="bg1"/>
                </a:solidFill>
              </a:rPr>
              <a:t>c) descrição de perigos e de possíveis lesões ou agravos à saúde dos trabalhadores, com a identificação das fontes ou circunstâncias, com a indicação dos grupos de trabalhadores sujeitos a esses riscos, e descrição de medidas de prevenção implementadas;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8107414-454D-0268-2027-0EB57810E99D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F504F76-41D3-35AF-531C-AD4D66791F38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9727D2C-AA7A-DBB6-3ED8-34F3399C0439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52038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602254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1.5.3.1.3 O PGR deve contemplar ou estar integrado com planos, programas e outros documentos previstos na legislação de segurança e saúde no trabalho.</a:t>
            </a:r>
          </a:p>
        </p:txBody>
      </p:sp>
      <p:pic>
        <p:nvPicPr>
          <p:cNvPr id="7170" name="Picture 2" descr="Resultado de imagem para interação">
            <a:extLst>
              <a:ext uri="{FF2B5EF4-FFF2-40B4-BE49-F238E27FC236}">
                <a16:creationId xmlns:a16="http://schemas.microsoft.com/office/drawing/2014/main" id="{1E82A228-8533-4AD0-A038-68A6F894D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0" t="13707" r="15001" b="12200"/>
          <a:stretch/>
        </p:blipFill>
        <p:spPr bwMode="auto">
          <a:xfrm>
            <a:off x="4572000" y="763979"/>
            <a:ext cx="4226161" cy="438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E8082AD-3ECB-4631-8535-5669A9770A56}"/>
              </a:ext>
            </a:extLst>
          </p:cNvPr>
          <p:cNvSpPr/>
          <p:nvPr/>
        </p:nvSpPr>
        <p:spPr>
          <a:xfrm>
            <a:off x="7040826" y="2571750"/>
            <a:ext cx="4032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/>
              <a:t>PCMSO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61C30E9-7696-4B1B-AFD8-F6930A68AD73}"/>
              </a:ext>
            </a:extLst>
          </p:cNvPr>
          <p:cNvSpPr/>
          <p:nvPr/>
        </p:nvSpPr>
        <p:spPr>
          <a:xfrm>
            <a:off x="7623188" y="3867894"/>
            <a:ext cx="4032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/>
              <a:t>PPR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7F9495F-3EBA-4671-B79E-655C208FC694}"/>
              </a:ext>
            </a:extLst>
          </p:cNvPr>
          <p:cNvSpPr/>
          <p:nvPr/>
        </p:nvSpPr>
        <p:spPr>
          <a:xfrm>
            <a:off x="5697276" y="1107971"/>
            <a:ext cx="4032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/>
              <a:t>PAE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DA61096-AE1F-47C3-93D3-D3BF21FD76CB}"/>
              </a:ext>
            </a:extLst>
          </p:cNvPr>
          <p:cNvSpPr/>
          <p:nvPr/>
        </p:nvSpPr>
        <p:spPr>
          <a:xfrm>
            <a:off x="5796136" y="3504930"/>
            <a:ext cx="4032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/>
              <a:t>PGR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45B98C9-75C7-2426-66A5-3C8001588315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FB17121-772C-F9E2-9297-7ED0DEF43946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038EA8AA-F38C-7E33-1231-4755D1DEFC6B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4219360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166180"/>
            <a:ext cx="30963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d) dados da análise preliminar ou do monitoramento das exposições a agentes físicos, químicos e biológicos e os resultados da avaliação de ergonomia nos termos da NR-17.</a:t>
            </a:r>
          </a:p>
        </p:txBody>
      </p:sp>
      <p:pic>
        <p:nvPicPr>
          <p:cNvPr id="13314" name="Picture 2" descr="Resultado de imagem para inspeção">
            <a:extLst>
              <a:ext uri="{FF2B5EF4-FFF2-40B4-BE49-F238E27FC236}">
                <a16:creationId xmlns:a16="http://schemas.microsoft.com/office/drawing/2014/main" id="{9EC3F597-B83F-40C4-8A85-50E339112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250327"/>
            <a:ext cx="48768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D5E4D5D-0FC1-457A-01CC-9D3E565CFB56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4818C9C-8078-EC7D-8504-3FD5E34EC653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1F5629A-1716-97A4-2A97-67720923511D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361236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347614"/>
            <a:ext cx="3456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e) avaliação dos riscos, incluindo a classificação para fins de elaboração do plano de ação; e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f) critérios adotados para avaliação dos riscos e tomada de decisão. </a:t>
            </a:r>
          </a:p>
        </p:txBody>
      </p:sp>
      <p:pic>
        <p:nvPicPr>
          <p:cNvPr id="14338" name="Picture 2" descr="Resultado de imagem para avaliação dos riscos">
            <a:extLst>
              <a:ext uri="{FF2B5EF4-FFF2-40B4-BE49-F238E27FC236}">
                <a16:creationId xmlns:a16="http://schemas.microsoft.com/office/drawing/2014/main" id="{2446FE3F-6F1F-4FBF-ADB1-87198FE95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319273"/>
            <a:ext cx="4074592" cy="322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FB085A2-65D8-E3D2-4F4C-3E32E4ECB466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B2495D-F029-8BC7-BD0B-622B56FCC0F4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D1EDE9A-C64D-5AA5-0599-EB96734DFFB4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30899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347614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1.5.7.3.3 O inventário de riscos ocupacionais deve ser mantido atualizado. </a:t>
            </a:r>
          </a:p>
        </p:txBody>
      </p:sp>
      <p:pic>
        <p:nvPicPr>
          <p:cNvPr id="15362" name="Picture 2" descr="Resultado de imagem para manter atualizado">
            <a:extLst>
              <a:ext uri="{FF2B5EF4-FFF2-40B4-BE49-F238E27FC236}">
                <a16:creationId xmlns:a16="http://schemas.microsoft.com/office/drawing/2014/main" id="{1D933AFA-91CB-4ACC-8B0B-3193E0726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0"/>
          <a:stretch/>
        </p:blipFill>
        <p:spPr bwMode="auto">
          <a:xfrm>
            <a:off x="4139952" y="1419622"/>
            <a:ext cx="463488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9CE0BE4-33C7-9327-F588-D9B1A7BFF222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AEC070-C0CB-EAA2-D1C0-BD3218535958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D7B8C14-D606-A688-5723-07856E928B47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0012602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tângulo 4"/>
          <p:cNvSpPr>
            <a:spLocks noChangeArrowheads="1"/>
          </p:cNvSpPr>
          <p:nvPr/>
        </p:nvSpPr>
        <p:spPr bwMode="auto">
          <a:xfrm>
            <a:off x="-180526" y="17537"/>
            <a:ext cx="9361039" cy="521851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135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EBF0D5B-3E46-45F9-BC51-8231E00CC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7576">
            <a:off x="-1294183" y="1049264"/>
            <a:ext cx="5372447" cy="5372447"/>
          </a:xfrm>
          <a:prstGeom prst="rect">
            <a:avLst/>
          </a:prstGeom>
        </p:spPr>
      </p:pic>
      <p:sp>
        <p:nvSpPr>
          <p:cNvPr id="78860" name="Retângulo 3"/>
          <p:cNvSpPr>
            <a:spLocks noChangeArrowheads="1"/>
          </p:cNvSpPr>
          <p:nvPr/>
        </p:nvSpPr>
        <p:spPr bwMode="auto">
          <a:xfrm>
            <a:off x="163695" y="456648"/>
            <a:ext cx="52724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400" b="1" dirty="0">
                <a:latin typeface="Century Gothic" panose="020B0502020202020204" pitchFamily="34" charset="0"/>
              </a:rPr>
              <a:t>Enquanto aguardo o próximo encontro!</a:t>
            </a:r>
          </a:p>
        </p:txBody>
      </p:sp>
      <p:sp>
        <p:nvSpPr>
          <p:cNvPr id="14" name="CaixaDeTexto 38"/>
          <p:cNvSpPr txBox="1">
            <a:spLocks noChangeArrowheads="1"/>
          </p:cNvSpPr>
          <p:nvPr/>
        </p:nvSpPr>
        <p:spPr bwMode="auto">
          <a:xfrm>
            <a:off x="4995318" y="1634531"/>
            <a:ext cx="4185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400" dirty="0">
                <a:solidFill>
                  <a:srgbClr val="B75145"/>
                </a:solidFill>
                <a:latin typeface="Elephant"/>
              </a:rPr>
              <a:t>E-mail:</a:t>
            </a:r>
          </a:p>
          <a:p>
            <a:r>
              <a:rPr lang="pt-BR" altLang="pt-BR" sz="1400" dirty="0">
                <a:solidFill>
                  <a:srgbClr val="5D463E"/>
                </a:solidFill>
                <a:latin typeface="Century Gothic" panose="020B0604020202020204" charset="0"/>
              </a:rPr>
              <a:t>mariosobral@jornalsegurito.com</a:t>
            </a:r>
          </a:p>
        </p:txBody>
      </p:sp>
      <p:sp>
        <p:nvSpPr>
          <p:cNvPr id="16" name="CaixaDeTexto 40"/>
          <p:cNvSpPr txBox="1">
            <a:spLocks noChangeArrowheads="1"/>
          </p:cNvSpPr>
          <p:nvPr/>
        </p:nvSpPr>
        <p:spPr bwMode="auto">
          <a:xfrm>
            <a:off x="5021511" y="3279193"/>
            <a:ext cx="487908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400" dirty="0">
                <a:solidFill>
                  <a:srgbClr val="B75145"/>
                </a:solidFill>
                <a:latin typeface="Elephant"/>
              </a:rPr>
              <a:t>Redes Sociais:</a:t>
            </a:r>
          </a:p>
          <a:p>
            <a:r>
              <a:rPr lang="pt-BR" altLang="pt-BR" sz="1400" dirty="0">
                <a:solidFill>
                  <a:srgbClr val="5D463E"/>
                </a:solidFill>
                <a:latin typeface="Century Gothic" panose="020B0604020202020204" charset="0"/>
              </a:rPr>
              <a:t>Instagram: </a:t>
            </a:r>
            <a:r>
              <a:rPr lang="pt-BR" altLang="pt-BR" sz="1400" dirty="0" err="1">
                <a:solidFill>
                  <a:srgbClr val="5D463E"/>
                </a:solidFill>
                <a:latin typeface="Century Gothic" panose="020B0604020202020204" charset="0"/>
              </a:rPr>
              <a:t>mariosobraljr</a:t>
            </a:r>
            <a:endParaRPr lang="pt-BR" altLang="pt-BR" sz="1400" dirty="0">
              <a:solidFill>
                <a:srgbClr val="5D463E"/>
              </a:solidFill>
              <a:latin typeface="Century Gothic" panose="020B0604020202020204" charset="0"/>
            </a:endParaRPr>
          </a:p>
          <a:p>
            <a:r>
              <a:rPr lang="pt-BR" altLang="pt-BR" sz="1400" dirty="0">
                <a:solidFill>
                  <a:srgbClr val="5D463E"/>
                </a:solidFill>
                <a:latin typeface="Century Gothic" panose="020B0604020202020204" charset="0"/>
              </a:rPr>
              <a:t>YouTube: Jornal Segurito / SST é o Canal</a:t>
            </a:r>
          </a:p>
          <a:p>
            <a:r>
              <a:rPr lang="pt-BR" altLang="pt-BR" sz="1400" dirty="0" err="1">
                <a:solidFill>
                  <a:srgbClr val="5D463E"/>
                </a:solidFill>
                <a:latin typeface="Century Gothic" panose="020B0604020202020204" charset="0"/>
              </a:rPr>
              <a:t>Linkedin</a:t>
            </a:r>
            <a:r>
              <a:rPr lang="pt-BR" altLang="pt-BR" sz="1400" dirty="0">
                <a:solidFill>
                  <a:srgbClr val="5D463E"/>
                </a:solidFill>
                <a:latin typeface="Century Gothic" panose="020B0604020202020204" charset="0"/>
              </a:rPr>
              <a:t>: Mário Sobral Jr</a:t>
            </a:r>
          </a:p>
          <a:p>
            <a:endParaRPr lang="pt-BR" altLang="pt-BR" sz="1400" dirty="0">
              <a:solidFill>
                <a:srgbClr val="5D463E"/>
              </a:solidFill>
              <a:latin typeface="Century Gothic" panose="020B0604020202020204" charset="0"/>
            </a:endParaRPr>
          </a:p>
        </p:txBody>
      </p:sp>
      <p:pic>
        <p:nvPicPr>
          <p:cNvPr id="17" name="Imagem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0" t="32040" r="73160" b="51009"/>
          <a:stretch>
            <a:fillRect/>
          </a:stretch>
        </p:blipFill>
        <p:spPr bwMode="auto">
          <a:xfrm>
            <a:off x="4283969" y="1602382"/>
            <a:ext cx="685800" cy="65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59" t="52960" r="18724" b="28522"/>
          <a:stretch>
            <a:fillRect/>
          </a:stretch>
        </p:blipFill>
        <p:spPr bwMode="auto">
          <a:xfrm>
            <a:off x="4283969" y="3219661"/>
            <a:ext cx="7000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riângulo isósceles 24"/>
          <p:cNvSpPr/>
          <p:nvPr/>
        </p:nvSpPr>
        <p:spPr>
          <a:xfrm>
            <a:off x="8155650" y="464884"/>
            <a:ext cx="482208" cy="32530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26" name="Retângulo 25"/>
          <p:cNvSpPr/>
          <p:nvPr/>
        </p:nvSpPr>
        <p:spPr>
          <a:xfrm>
            <a:off x="-324544" y="-570538"/>
            <a:ext cx="9721080" cy="7660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>
              <a:solidFill>
                <a:srgbClr val="0031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3374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51520" y="123479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D80D15A9-7271-4545-BFC4-178AD579812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57" name="Retângulo: Cantos Arredondados 56">
              <a:extLst>
                <a:ext uri="{FF2B5EF4-FFF2-40B4-BE49-F238E27FC236}">
                  <a16:creationId xmlns:a16="http://schemas.microsoft.com/office/drawing/2014/main" id="{106EB68D-C430-4D8E-A4E5-1E304D6DAC10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45E4D560-EF6F-4B4D-9441-F7E87C34F997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61" name="Retângulo: Cantos Arredondados 60">
            <a:extLst>
              <a:ext uri="{FF2B5EF4-FFF2-40B4-BE49-F238E27FC236}">
                <a16:creationId xmlns:a16="http://schemas.microsoft.com/office/drawing/2014/main" id="{7179AC96-2435-43E8-B711-A8FB851B5CE6}"/>
              </a:ext>
            </a:extLst>
          </p:cNvPr>
          <p:cNvSpPr/>
          <p:nvPr/>
        </p:nvSpPr>
        <p:spPr>
          <a:xfrm>
            <a:off x="1094098" y="1159191"/>
            <a:ext cx="1677701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Levantamento Preliminar</a:t>
            </a:r>
          </a:p>
          <a:p>
            <a:pPr algn="ctr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561036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275606"/>
            <a:ext cx="33843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1.5.4.2.1 O </a:t>
            </a:r>
            <a:r>
              <a:rPr lang="pt-BR" sz="2400" b="1" dirty="0"/>
              <a:t>levantamento preliminar </a:t>
            </a:r>
            <a:r>
              <a:rPr lang="pt-BR" sz="2400" dirty="0"/>
              <a:t>de perigos deve ser realizado: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a) antes do início do funcionamento do estabelecimento ou novas instalações; </a:t>
            </a:r>
          </a:p>
        </p:txBody>
      </p:sp>
      <p:pic>
        <p:nvPicPr>
          <p:cNvPr id="20482" name="Picture 2" descr="Resultado de imagem para tinta marca">
            <a:extLst>
              <a:ext uri="{FF2B5EF4-FFF2-40B4-BE49-F238E27FC236}">
                <a16:creationId xmlns:a16="http://schemas.microsoft.com/office/drawing/2014/main" id="{A7F08A64-9668-4D1B-99CF-0BDED607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385" r="95692">
                        <a14:foregroundMark x1="9692" y1="55962" x2="9692" y2="55962"/>
                        <a14:foregroundMark x1="10462" y1="69615" x2="10462" y2="69615"/>
                        <a14:foregroundMark x1="3385" y1="76538" x2="3385" y2="76538"/>
                        <a14:foregroundMark x1="92000" y1="50192" x2="92000" y2="50192"/>
                        <a14:foregroundMark x1="95692" y1="45962" x2="95692" y2="45962"/>
                        <a14:foregroundMark x1="20000" y1="59231" x2="20000" y2="59231"/>
                        <a14:foregroundMark x1="17231" y1="56923" x2="17231" y2="56923"/>
                        <a14:foregroundMark x1="16154" y1="57308" x2="16154" y2="5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475">
            <a:off x="4180141" y="391463"/>
            <a:ext cx="4828879" cy="440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04EBCC6-47EC-43A6-B6CD-84AD45749AAA}"/>
              </a:ext>
            </a:extLst>
          </p:cNvPr>
          <p:cNvSpPr txBox="1"/>
          <p:nvPr/>
        </p:nvSpPr>
        <p:spPr>
          <a:xfrm>
            <a:off x="5638881" y="2058983"/>
            <a:ext cx="2108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istral" panose="03090702030407020403" pitchFamily="66" charset="0"/>
              </a:rPr>
              <a:t>ANTECIPAÇÃO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99B0196-B0B0-1A2B-C28A-3D1A5912A661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5697B81-A966-D626-8A35-4FEF2A3716A1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4A78E7F-57FB-B75C-4F66-AF787B0BCD24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99879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563638"/>
            <a:ext cx="3240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b) para as atividades existentes; e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c) nas mudanças e introdução de novos processos ou atividades de trabalho.</a:t>
            </a:r>
          </a:p>
        </p:txBody>
      </p:sp>
      <p:pic>
        <p:nvPicPr>
          <p:cNvPr id="10" name="Picture 2" descr="Resultado de imagem para tinta marca">
            <a:extLst>
              <a:ext uri="{FF2B5EF4-FFF2-40B4-BE49-F238E27FC236}">
                <a16:creationId xmlns:a16="http://schemas.microsoft.com/office/drawing/2014/main" id="{7BCF0254-72D6-4790-94F4-57BCD5AC1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385" r="95692">
                        <a14:foregroundMark x1="9692" y1="55962" x2="9692" y2="55962"/>
                        <a14:foregroundMark x1="10462" y1="69615" x2="10462" y2="69615"/>
                        <a14:foregroundMark x1="3385" y1="76538" x2="3385" y2="76538"/>
                        <a14:foregroundMark x1="92000" y1="50192" x2="92000" y2="50192"/>
                        <a14:foregroundMark x1="95692" y1="45962" x2="95692" y2="45962"/>
                        <a14:foregroundMark x1="20000" y1="59231" x2="20000" y2="59231"/>
                        <a14:foregroundMark x1="17231" y1="56923" x2="17231" y2="56923"/>
                        <a14:foregroundMark x1="16154" y1="57308" x2="16154" y2="5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475">
            <a:off x="4180141" y="391463"/>
            <a:ext cx="4828879" cy="440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861D095-BDDA-472C-9F28-E9A8D7DB45E9}"/>
              </a:ext>
            </a:extLst>
          </p:cNvPr>
          <p:cNvSpPr txBox="1"/>
          <p:nvPr/>
        </p:nvSpPr>
        <p:spPr>
          <a:xfrm>
            <a:off x="5447277" y="2087790"/>
            <a:ext cx="2807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istral" panose="03090702030407020403" pitchFamily="66" charset="0"/>
              </a:rPr>
              <a:t>RECONHECIMENTO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77A7FDC-11AD-EAEA-069E-249A17820054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BA4DEA1-5C11-17F6-FEEF-66670B27698A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E260683-1468-A6D5-1FA9-8C0F7353D775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58990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683C11D-87C2-411B-9C3C-7C1A64236967}"/>
              </a:ext>
            </a:extLst>
          </p:cNvPr>
          <p:cNvSpPr/>
          <p:nvPr/>
        </p:nvSpPr>
        <p:spPr>
          <a:xfrm>
            <a:off x="539552" y="1131590"/>
            <a:ext cx="4248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1.5.4.2.1.1 Quando na </a:t>
            </a:r>
            <a:r>
              <a:rPr lang="pt-BR" sz="2400" b="1" dirty="0"/>
              <a:t>fase de levantamento preliminar </a:t>
            </a:r>
            <a:r>
              <a:rPr lang="pt-BR" sz="2400" dirty="0"/>
              <a:t>de perigos o risco </a:t>
            </a:r>
            <a:r>
              <a:rPr lang="pt-BR" sz="2400" b="1" dirty="0"/>
              <a:t>não puder ser evitado</a:t>
            </a:r>
            <a:r>
              <a:rPr lang="pt-BR" sz="2400" dirty="0"/>
              <a:t>, a organização deve </a:t>
            </a:r>
            <a:r>
              <a:rPr lang="pt-BR" sz="2400" b="1" dirty="0"/>
              <a:t>implementar o processo de identificação de perigos e avaliação </a:t>
            </a:r>
            <a:r>
              <a:rPr lang="pt-BR" sz="2400" dirty="0"/>
              <a:t>de riscos ocupacionais, conforme disposto nos subitens seguintes.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AC6D912-8340-03FC-CB94-E8160E365357}"/>
              </a:ext>
            </a:extLst>
          </p:cNvPr>
          <p:cNvSpPr/>
          <p:nvPr/>
        </p:nvSpPr>
        <p:spPr>
          <a:xfrm>
            <a:off x="-2" y="-31531"/>
            <a:ext cx="9144002" cy="766025"/>
          </a:xfrm>
          <a:prstGeom prst="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Haettenschweiler" panose="020B070604090206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4D4AC89-2406-36A0-7184-2321FA3ED9A1}"/>
              </a:ext>
            </a:extLst>
          </p:cNvPr>
          <p:cNvSpPr txBox="1">
            <a:spLocks/>
          </p:cNvSpPr>
          <p:nvPr/>
        </p:nvSpPr>
        <p:spPr>
          <a:xfrm>
            <a:off x="539552" y="-61016"/>
            <a:ext cx="8604448" cy="766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3000"/>
              </a:spcBef>
            </a:pPr>
            <a:r>
              <a:rPr lang="pt-BR" sz="3200" dirty="0">
                <a:solidFill>
                  <a:schemeClr val="bg1"/>
                </a:solidFill>
                <a:latin typeface="Haettenschweiler" panose="020B0706040902060204" pitchFamily="34" charset="0"/>
              </a:rPr>
              <a:t>PGR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3BEADE82-5E4B-6CDC-B362-F6A3D987A3EC}"/>
              </a:ext>
            </a:extLst>
          </p:cNvPr>
          <p:cNvCxnSpPr/>
          <p:nvPr/>
        </p:nvCxnSpPr>
        <p:spPr>
          <a:xfrm>
            <a:off x="323528" y="142858"/>
            <a:ext cx="0" cy="484676"/>
          </a:xfrm>
          <a:prstGeom prst="line">
            <a:avLst/>
          </a:prstGeom>
          <a:solidFill>
            <a:srgbClr val="FDC00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E2088DD3-70B0-70C4-E316-53340B7A68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50000"/>
          </a:blip>
          <a:srcRect b="16401"/>
          <a:stretch/>
        </p:blipFill>
        <p:spPr>
          <a:xfrm>
            <a:off x="5220072" y="1779662"/>
            <a:ext cx="3450801" cy="20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09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80D0953-F56B-4802-A0DD-EFAF3F4968F3}"/>
              </a:ext>
            </a:extLst>
          </p:cNvPr>
          <p:cNvSpPr/>
          <p:nvPr/>
        </p:nvSpPr>
        <p:spPr>
          <a:xfrm>
            <a:off x="251520" y="123479"/>
            <a:ext cx="8712968" cy="486279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326C0BE2-F867-4868-974D-DF9C3DDF8617}"/>
              </a:ext>
            </a:extLst>
          </p:cNvPr>
          <p:cNvSpPr/>
          <p:nvPr/>
        </p:nvSpPr>
        <p:spPr>
          <a:xfrm>
            <a:off x="2599676" y="764162"/>
            <a:ext cx="3124452" cy="114006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/>
              <a:t>Relatório de Acidentes/Incidentes</a:t>
            </a:r>
          </a:p>
          <a:p>
            <a:r>
              <a:rPr lang="pt-BR" sz="1400" dirty="0"/>
              <a:t>Notificações (fiscalização)</a:t>
            </a:r>
          </a:p>
          <a:p>
            <a:r>
              <a:rPr lang="pt-BR" sz="1400" dirty="0"/>
              <a:t>Dados do processo produtivo</a:t>
            </a:r>
          </a:p>
          <a:p>
            <a:r>
              <a:rPr lang="pt-BR" sz="1400" dirty="0"/>
              <a:t>Afastados Auxílio Doença Acidentário</a:t>
            </a:r>
          </a:p>
          <a:p>
            <a:r>
              <a:rPr lang="pt-BR" sz="1400" dirty="0"/>
              <a:t>Avaliações Ambientais </a:t>
            </a:r>
            <a:r>
              <a:rPr lang="pt-BR" sz="1400" dirty="0" err="1"/>
              <a:t>etc</a:t>
            </a:r>
            <a:endParaRPr lang="pt-BR" sz="1400" dirty="0"/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D80D15A9-7271-4545-BFC4-178AD579812C}"/>
              </a:ext>
            </a:extLst>
          </p:cNvPr>
          <p:cNvGrpSpPr/>
          <p:nvPr/>
        </p:nvGrpSpPr>
        <p:grpSpPr>
          <a:xfrm>
            <a:off x="8039906" y="4630733"/>
            <a:ext cx="1132915" cy="512767"/>
            <a:chOff x="497473" y="-58747"/>
            <a:chExt cx="1132915" cy="512767"/>
          </a:xfrm>
        </p:grpSpPr>
        <p:sp>
          <p:nvSpPr>
            <p:cNvPr id="57" name="Retângulo: Cantos Arredondados 56">
              <a:extLst>
                <a:ext uri="{FF2B5EF4-FFF2-40B4-BE49-F238E27FC236}">
                  <a16:creationId xmlns:a16="http://schemas.microsoft.com/office/drawing/2014/main" id="{106EB68D-C430-4D8E-A4E5-1E304D6DAC10}"/>
                </a:ext>
              </a:extLst>
            </p:cNvPr>
            <p:cNvSpPr/>
            <p:nvPr/>
          </p:nvSpPr>
          <p:spPr>
            <a:xfrm>
              <a:off x="497473" y="-58747"/>
              <a:ext cx="1132915" cy="51276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45E4D560-EF6F-4B4D-9441-F7E87C34F997}"/>
                </a:ext>
              </a:extLst>
            </p:cNvPr>
            <p:cNvSpPr txBox="1"/>
            <p:nvPr/>
          </p:nvSpPr>
          <p:spPr>
            <a:xfrm>
              <a:off x="614826" y="-34531"/>
              <a:ext cx="8664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i="1" dirty="0">
                  <a:solidFill>
                    <a:schemeClr val="bg1"/>
                  </a:solidFill>
                </a:rPr>
                <a:t> GRO</a:t>
              </a:r>
              <a:r>
                <a:rPr lang="pt-BR" i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61" name="Retângulo: Cantos Arredondados 60">
            <a:extLst>
              <a:ext uri="{FF2B5EF4-FFF2-40B4-BE49-F238E27FC236}">
                <a16:creationId xmlns:a16="http://schemas.microsoft.com/office/drawing/2014/main" id="{7179AC96-2435-43E8-B711-A8FB851B5CE6}"/>
              </a:ext>
            </a:extLst>
          </p:cNvPr>
          <p:cNvSpPr/>
          <p:nvPr/>
        </p:nvSpPr>
        <p:spPr>
          <a:xfrm>
            <a:off x="1094099" y="1159191"/>
            <a:ext cx="1584176" cy="548463"/>
          </a:xfrm>
          <a:prstGeom prst="roundRect">
            <a:avLst/>
          </a:prstGeom>
          <a:solidFill>
            <a:srgbClr val="0A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Análise Preliminar</a:t>
            </a:r>
          </a:p>
          <a:p>
            <a:pPr algn="ctr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0428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39567</TotalTime>
  <Words>1398</Words>
  <Application>Microsoft Office PowerPoint</Application>
  <PresentationFormat>Apresentação na tela (16:9)</PresentationFormat>
  <Paragraphs>426</Paragraphs>
  <Slides>43</Slides>
  <Notes>42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Defesas de TTC Formandos 2013   Ciências Contábeis FMF</dc:title>
  <dc:creator>Leia</dc:creator>
  <cp:lastModifiedBy>kristinaneves75@gmail.com</cp:lastModifiedBy>
  <cp:revision>1248</cp:revision>
  <cp:lastPrinted>2015-10-15T20:51:02Z</cp:lastPrinted>
  <dcterms:created xsi:type="dcterms:W3CDTF">2014-02-08T21:43:40Z</dcterms:created>
  <dcterms:modified xsi:type="dcterms:W3CDTF">2024-04-16T18:33:59Z</dcterms:modified>
</cp:coreProperties>
</file>